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68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08"/>
    <p:restoredTop sz="96405"/>
  </p:normalViewPr>
  <p:slideViewPr>
    <p:cSldViewPr snapToGrid="0" snapToObjects="1">
      <p:cViewPr varScale="1">
        <p:scale>
          <a:sx n="122" d="100"/>
          <a:sy n="122" d="100"/>
        </p:scale>
        <p:origin x="20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5BD38-E11E-E24D-B797-9E6C43DC87F3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7B2D26-CC95-054C-92A2-5926B80312F5}">
      <dgm:prSet phldrT="[Text]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Step 1: Log-in to your BAF II account, using the BAF II website.</a:t>
          </a:r>
        </a:p>
      </dgm:t>
    </dgm:pt>
    <dgm:pt modelId="{9962C3B9-28E8-CD48-96D2-DE570C32F109}" type="parTrans" cxnId="{0C0AD382-D4BB-B346-B5AA-76FD3D926297}">
      <dgm:prSet/>
      <dgm:spPr/>
      <dgm:t>
        <a:bodyPr/>
        <a:lstStyle/>
        <a:p>
          <a:endParaRPr lang="en-GB"/>
        </a:p>
      </dgm:t>
    </dgm:pt>
    <dgm:pt modelId="{F68F513D-0E83-8B46-9809-DA88D5D57778}" type="sibTrans" cxnId="{0C0AD382-D4BB-B346-B5AA-76FD3D926297}">
      <dgm:prSet/>
      <dgm:spPr/>
      <dgm:t>
        <a:bodyPr/>
        <a:lstStyle/>
        <a:p>
          <a:endParaRPr lang="en-GB"/>
        </a:p>
      </dgm:t>
    </dgm:pt>
    <dgm:pt modelId="{E319FA4E-29E8-E34C-A5FD-C44CB7A3F1D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Step 2: Complete the reimbursement form, and attach scans of all supporting documents.</a:t>
          </a:r>
        </a:p>
      </dgm:t>
    </dgm:pt>
    <dgm:pt modelId="{78F3EEF5-CD8C-FD47-ADE5-F32672F2E333}" type="parTrans" cxnId="{26F546AF-5B46-BA4E-92E6-B69E109B6BF8}">
      <dgm:prSet/>
      <dgm:spPr/>
      <dgm:t>
        <a:bodyPr/>
        <a:lstStyle/>
        <a:p>
          <a:endParaRPr lang="en-GB"/>
        </a:p>
      </dgm:t>
    </dgm:pt>
    <dgm:pt modelId="{30480656-5739-BA40-B661-53E3B35EE5B2}" type="sibTrans" cxnId="{26F546AF-5B46-BA4E-92E6-B69E109B6BF8}">
      <dgm:prSet/>
      <dgm:spPr/>
      <dgm:t>
        <a:bodyPr/>
        <a:lstStyle/>
        <a:p>
          <a:endParaRPr lang="en-GB"/>
        </a:p>
      </dgm:t>
    </dgm:pt>
    <dgm:pt modelId="{B0B42EBF-3B91-664D-A251-5260B7181BF3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Step 3: The BAF II team will review the claim, and get in touch if anything seems to be missing.</a:t>
          </a:r>
        </a:p>
      </dgm:t>
    </dgm:pt>
    <dgm:pt modelId="{51B65C2C-26AE-F043-9312-2332178239CB}" type="parTrans" cxnId="{00E8C01E-BC43-4940-9ED1-6B1A749C5384}">
      <dgm:prSet/>
      <dgm:spPr/>
      <dgm:t>
        <a:bodyPr/>
        <a:lstStyle/>
        <a:p>
          <a:endParaRPr lang="en-GB"/>
        </a:p>
      </dgm:t>
    </dgm:pt>
    <dgm:pt modelId="{4DA72678-1623-4B4F-AFC9-866E8DEF864C}" type="sibTrans" cxnId="{00E8C01E-BC43-4940-9ED1-6B1A749C5384}">
      <dgm:prSet/>
      <dgm:spPr/>
      <dgm:t>
        <a:bodyPr/>
        <a:lstStyle/>
        <a:p>
          <a:endParaRPr lang="en-GB"/>
        </a:p>
      </dgm:t>
    </dgm:pt>
    <dgm:pt modelId="{4C5591D0-D8FE-5C42-B007-483CDED22B3F}">
      <dgm:prSet/>
      <dgm:spPr>
        <a:solidFill>
          <a:schemeClr val="accent1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>
              <a:solidFill>
                <a:srgbClr val="002060"/>
              </a:solidFill>
            </a:rPr>
            <a:t>Step 4: When the BAF II team advises, download and print the claim form for signature.</a:t>
          </a:r>
        </a:p>
      </dgm:t>
    </dgm:pt>
    <dgm:pt modelId="{B1F7076E-21BA-914E-9C54-34AF95FD55C6}" type="parTrans" cxnId="{AFBE2A1D-1756-EB4A-A9F5-FFC2311FD282}">
      <dgm:prSet/>
      <dgm:spPr/>
      <dgm:t>
        <a:bodyPr/>
        <a:lstStyle/>
        <a:p>
          <a:endParaRPr lang="en-GB"/>
        </a:p>
      </dgm:t>
    </dgm:pt>
    <dgm:pt modelId="{E52A5E5B-53BB-F849-AE02-D0B914972070}" type="sibTrans" cxnId="{AFBE2A1D-1756-EB4A-A9F5-FFC2311FD282}">
      <dgm:prSet/>
      <dgm:spPr/>
      <dgm:t>
        <a:bodyPr/>
        <a:lstStyle/>
        <a:p>
          <a:endParaRPr lang="en-GB"/>
        </a:p>
      </dgm:t>
    </dgm:pt>
    <dgm:pt modelId="{FC294E0D-9B0F-8746-A656-F97C3D8D97E1}">
      <dgm:prSet/>
      <dgm:spPr>
        <a:solidFill>
          <a:schemeClr val="accent1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Step 5: Bring the signed and stamped claim form, and original supporting documents, to the BAF II office, for passing to </a:t>
          </a:r>
          <a:r>
            <a:rPr lang="en-GB" dirty="0" err="1"/>
            <a:t>MoIC</a:t>
          </a:r>
          <a:r>
            <a:rPr lang="en-GB" dirty="0"/>
            <a:t>.</a:t>
          </a:r>
        </a:p>
      </dgm:t>
    </dgm:pt>
    <dgm:pt modelId="{FE1AAC69-0A78-0441-A134-EBC70D8777FD}" type="parTrans" cxnId="{470E656F-A951-004E-8BA7-91859C49D055}">
      <dgm:prSet/>
      <dgm:spPr/>
      <dgm:t>
        <a:bodyPr/>
        <a:lstStyle/>
        <a:p>
          <a:endParaRPr lang="en-GB"/>
        </a:p>
      </dgm:t>
    </dgm:pt>
    <dgm:pt modelId="{6A0BCA90-146E-3B45-9E86-4932A76B3A96}" type="sibTrans" cxnId="{470E656F-A951-004E-8BA7-91859C49D055}">
      <dgm:prSet/>
      <dgm:spPr/>
      <dgm:t>
        <a:bodyPr/>
        <a:lstStyle/>
        <a:p>
          <a:endParaRPr lang="en-GB"/>
        </a:p>
      </dgm:t>
    </dgm:pt>
    <dgm:pt modelId="{A1C5391F-EF5E-0B40-9FAC-6D2EC0E1BE2C}">
      <dgm:prSet/>
      <dgm:spPr>
        <a:solidFill>
          <a:schemeClr val="accent1">
            <a:lumMod val="5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GB" dirty="0"/>
            <a:t>Step 6: Grant payment will be made by </a:t>
          </a:r>
          <a:r>
            <a:rPr lang="en-GB" dirty="0" err="1"/>
            <a:t>MoIC</a:t>
          </a:r>
          <a:r>
            <a:rPr lang="en-GB" dirty="0"/>
            <a:t>.</a:t>
          </a:r>
        </a:p>
      </dgm:t>
    </dgm:pt>
    <dgm:pt modelId="{A840B70F-90AB-4940-97E6-BD99436DC0E2}" type="parTrans" cxnId="{C8AC71B6-6443-F74F-BF5C-701B57C3B9C1}">
      <dgm:prSet/>
      <dgm:spPr/>
      <dgm:t>
        <a:bodyPr/>
        <a:lstStyle/>
        <a:p>
          <a:endParaRPr lang="en-GB"/>
        </a:p>
      </dgm:t>
    </dgm:pt>
    <dgm:pt modelId="{3D6ADAFF-4E3F-2E4C-B708-38E67AF0C7BB}" type="sibTrans" cxnId="{C8AC71B6-6443-F74F-BF5C-701B57C3B9C1}">
      <dgm:prSet/>
      <dgm:spPr/>
      <dgm:t>
        <a:bodyPr/>
        <a:lstStyle/>
        <a:p>
          <a:endParaRPr lang="en-GB"/>
        </a:p>
      </dgm:t>
    </dgm:pt>
    <dgm:pt modelId="{48956F11-6018-254B-9D34-10CF54958635}" type="pres">
      <dgm:prSet presAssocID="{7445BD38-E11E-E24D-B797-9E6C43DC87F3}" presName="Name0" presStyleCnt="0">
        <dgm:presLayoutVars>
          <dgm:chMax val="7"/>
          <dgm:chPref val="7"/>
          <dgm:dir/>
        </dgm:presLayoutVars>
      </dgm:prSet>
      <dgm:spPr/>
    </dgm:pt>
    <dgm:pt modelId="{B61CF75E-91E0-CF4A-B6CE-17591ED399F0}" type="pres">
      <dgm:prSet presAssocID="{7445BD38-E11E-E24D-B797-9E6C43DC87F3}" presName="Name1" presStyleCnt="0"/>
      <dgm:spPr/>
    </dgm:pt>
    <dgm:pt modelId="{48746454-4DF6-E04E-A1D3-BCF1CCEA3B08}" type="pres">
      <dgm:prSet presAssocID="{7445BD38-E11E-E24D-B797-9E6C43DC87F3}" presName="cycle" presStyleCnt="0"/>
      <dgm:spPr/>
    </dgm:pt>
    <dgm:pt modelId="{0E6A9B32-CC8A-0946-8694-7F4F31FDFEBC}" type="pres">
      <dgm:prSet presAssocID="{7445BD38-E11E-E24D-B797-9E6C43DC87F3}" presName="srcNode" presStyleLbl="node1" presStyleIdx="0" presStyleCnt="6"/>
      <dgm:spPr/>
    </dgm:pt>
    <dgm:pt modelId="{9FDC16C8-CC40-0C43-9E6F-DCA2140764BA}" type="pres">
      <dgm:prSet presAssocID="{7445BD38-E11E-E24D-B797-9E6C43DC87F3}" presName="conn" presStyleLbl="parChTrans1D2" presStyleIdx="0" presStyleCnt="1"/>
      <dgm:spPr/>
    </dgm:pt>
    <dgm:pt modelId="{0FEAF1E8-4928-CF4B-A233-FEC7AFB86880}" type="pres">
      <dgm:prSet presAssocID="{7445BD38-E11E-E24D-B797-9E6C43DC87F3}" presName="extraNode" presStyleLbl="node1" presStyleIdx="0" presStyleCnt="6"/>
      <dgm:spPr/>
    </dgm:pt>
    <dgm:pt modelId="{E65EAD62-9125-814C-875A-5C2B049A979E}" type="pres">
      <dgm:prSet presAssocID="{7445BD38-E11E-E24D-B797-9E6C43DC87F3}" presName="dstNode" presStyleLbl="node1" presStyleIdx="0" presStyleCnt="6"/>
      <dgm:spPr/>
    </dgm:pt>
    <dgm:pt modelId="{259AA1DB-D72D-604C-B2A4-4C5F1B4CCF44}" type="pres">
      <dgm:prSet presAssocID="{897B2D26-CC95-054C-92A2-5926B80312F5}" presName="text_1" presStyleLbl="node1" presStyleIdx="0" presStyleCnt="6">
        <dgm:presLayoutVars>
          <dgm:bulletEnabled val="1"/>
        </dgm:presLayoutVars>
      </dgm:prSet>
      <dgm:spPr/>
    </dgm:pt>
    <dgm:pt modelId="{9AD24B2E-B21C-2B49-A272-988FE5FF5543}" type="pres">
      <dgm:prSet presAssocID="{897B2D26-CC95-054C-92A2-5926B80312F5}" presName="accent_1" presStyleCnt="0"/>
      <dgm:spPr/>
    </dgm:pt>
    <dgm:pt modelId="{8A911685-85ED-A84E-A50B-331F601A4E2E}" type="pres">
      <dgm:prSet presAssocID="{897B2D26-CC95-054C-92A2-5926B80312F5}" presName="accentRepeatNode" presStyleLbl="solidFgAcc1" presStyleIdx="0" presStyleCnt="6"/>
      <dgm:spPr>
        <a:solidFill>
          <a:schemeClr val="bg1"/>
        </a:solidFill>
        <a:ln>
          <a:solidFill>
            <a:srgbClr val="002060"/>
          </a:solidFill>
        </a:ln>
      </dgm:spPr>
    </dgm:pt>
    <dgm:pt modelId="{3C119895-9326-5F4E-9D24-BD8197F20C81}" type="pres">
      <dgm:prSet presAssocID="{E319FA4E-29E8-E34C-A5FD-C44CB7A3F1DA}" presName="text_2" presStyleLbl="node1" presStyleIdx="1" presStyleCnt="6">
        <dgm:presLayoutVars>
          <dgm:bulletEnabled val="1"/>
        </dgm:presLayoutVars>
      </dgm:prSet>
      <dgm:spPr/>
    </dgm:pt>
    <dgm:pt modelId="{724DF665-C1D6-B14D-8027-923CE77E1D00}" type="pres">
      <dgm:prSet presAssocID="{E319FA4E-29E8-E34C-A5FD-C44CB7A3F1DA}" presName="accent_2" presStyleCnt="0"/>
      <dgm:spPr/>
    </dgm:pt>
    <dgm:pt modelId="{F6691566-A2FD-624A-A407-5EF43A1E7D44}" type="pres">
      <dgm:prSet presAssocID="{E319FA4E-29E8-E34C-A5FD-C44CB7A3F1DA}" presName="accentRepeatNode" presStyleLbl="solidFgAcc1" presStyleIdx="1" presStyleCnt="6"/>
      <dgm:spPr>
        <a:solidFill>
          <a:schemeClr val="bg1"/>
        </a:solidFill>
        <a:ln>
          <a:solidFill>
            <a:srgbClr val="002060"/>
          </a:solidFill>
        </a:ln>
      </dgm:spPr>
    </dgm:pt>
    <dgm:pt modelId="{E4DFC674-9584-5F4C-9F96-A3F3A329558F}" type="pres">
      <dgm:prSet presAssocID="{B0B42EBF-3B91-664D-A251-5260B7181BF3}" presName="text_3" presStyleLbl="node1" presStyleIdx="2" presStyleCnt="6">
        <dgm:presLayoutVars>
          <dgm:bulletEnabled val="1"/>
        </dgm:presLayoutVars>
      </dgm:prSet>
      <dgm:spPr/>
    </dgm:pt>
    <dgm:pt modelId="{17B5D4CD-B779-E744-A6FA-AF65766B7915}" type="pres">
      <dgm:prSet presAssocID="{B0B42EBF-3B91-664D-A251-5260B7181BF3}" presName="accent_3" presStyleCnt="0"/>
      <dgm:spPr/>
    </dgm:pt>
    <dgm:pt modelId="{36A0A959-5D61-5540-ADC2-91D59E7154D2}" type="pres">
      <dgm:prSet presAssocID="{B0B42EBF-3B91-664D-A251-5260B7181BF3}" presName="accentRepeatNode" presStyleLbl="solidFgAcc1" presStyleIdx="2" presStyleCnt="6"/>
      <dgm:spPr>
        <a:solidFill>
          <a:schemeClr val="bg1"/>
        </a:solidFill>
        <a:ln>
          <a:solidFill>
            <a:srgbClr val="002060"/>
          </a:solidFill>
        </a:ln>
      </dgm:spPr>
    </dgm:pt>
    <dgm:pt modelId="{2C3A2519-4516-5A45-BDDD-39B7A7720019}" type="pres">
      <dgm:prSet presAssocID="{4C5591D0-D8FE-5C42-B007-483CDED22B3F}" presName="text_4" presStyleLbl="node1" presStyleIdx="3" presStyleCnt="6">
        <dgm:presLayoutVars>
          <dgm:bulletEnabled val="1"/>
        </dgm:presLayoutVars>
      </dgm:prSet>
      <dgm:spPr/>
    </dgm:pt>
    <dgm:pt modelId="{2E2B8408-4708-6A41-BAC5-89F29E4FED86}" type="pres">
      <dgm:prSet presAssocID="{4C5591D0-D8FE-5C42-B007-483CDED22B3F}" presName="accent_4" presStyleCnt="0"/>
      <dgm:spPr/>
    </dgm:pt>
    <dgm:pt modelId="{B637C1CC-D69D-594C-88BF-9D7970EBB51F}" type="pres">
      <dgm:prSet presAssocID="{4C5591D0-D8FE-5C42-B007-483CDED22B3F}" presName="accentRepeatNode" presStyleLbl="solidFgAcc1" presStyleIdx="3" presStyleCnt="6"/>
      <dgm:spPr>
        <a:solidFill>
          <a:schemeClr val="bg1"/>
        </a:solidFill>
        <a:ln>
          <a:solidFill>
            <a:srgbClr val="002060"/>
          </a:solidFill>
        </a:ln>
      </dgm:spPr>
    </dgm:pt>
    <dgm:pt modelId="{447245C1-C042-1B49-928B-C4C7416FA80C}" type="pres">
      <dgm:prSet presAssocID="{FC294E0D-9B0F-8746-A656-F97C3D8D97E1}" presName="text_5" presStyleLbl="node1" presStyleIdx="4" presStyleCnt="6">
        <dgm:presLayoutVars>
          <dgm:bulletEnabled val="1"/>
        </dgm:presLayoutVars>
      </dgm:prSet>
      <dgm:spPr/>
    </dgm:pt>
    <dgm:pt modelId="{3EAA161C-653A-1841-8716-FFBFBCC398AE}" type="pres">
      <dgm:prSet presAssocID="{FC294E0D-9B0F-8746-A656-F97C3D8D97E1}" presName="accent_5" presStyleCnt="0"/>
      <dgm:spPr/>
    </dgm:pt>
    <dgm:pt modelId="{1386022E-6E47-1A4E-898D-08EC58FE9943}" type="pres">
      <dgm:prSet presAssocID="{FC294E0D-9B0F-8746-A656-F97C3D8D97E1}" presName="accentRepeatNode" presStyleLbl="solidFgAcc1" presStyleIdx="4" presStyleCnt="6"/>
      <dgm:spPr>
        <a:solidFill>
          <a:schemeClr val="bg1"/>
        </a:solidFill>
        <a:ln>
          <a:solidFill>
            <a:srgbClr val="002060"/>
          </a:solidFill>
        </a:ln>
      </dgm:spPr>
    </dgm:pt>
    <dgm:pt modelId="{9305FA51-C50D-7246-9A56-F8635987FFA3}" type="pres">
      <dgm:prSet presAssocID="{A1C5391F-EF5E-0B40-9FAC-6D2EC0E1BE2C}" presName="text_6" presStyleLbl="node1" presStyleIdx="5" presStyleCnt="6">
        <dgm:presLayoutVars>
          <dgm:bulletEnabled val="1"/>
        </dgm:presLayoutVars>
      </dgm:prSet>
      <dgm:spPr/>
    </dgm:pt>
    <dgm:pt modelId="{7E38E8FE-3572-764F-9204-E29A4E36EA57}" type="pres">
      <dgm:prSet presAssocID="{A1C5391F-EF5E-0B40-9FAC-6D2EC0E1BE2C}" presName="accent_6" presStyleCnt="0"/>
      <dgm:spPr/>
    </dgm:pt>
    <dgm:pt modelId="{80402095-18EF-704F-A5AA-164BED7D7A37}" type="pres">
      <dgm:prSet presAssocID="{A1C5391F-EF5E-0B40-9FAC-6D2EC0E1BE2C}" presName="accentRepeatNode" presStyleLbl="solidFgAcc1" presStyleIdx="5" presStyleCnt="6"/>
      <dgm:spPr>
        <a:solidFill>
          <a:schemeClr val="bg1"/>
        </a:solidFill>
        <a:ln>
          <a:solidFill>
            <a:srgbClr val="002060"/>
          </a:solidFill>
        </a:ln>
      </dgm:spPr>
    </dgm:pt>
  </dgm:ptLst>
  <dgm:cxnLst>
    <dgm:cxn modelId="{B8742B00-CD2D-C949-A0D2-67106676D6C4}" type="presOf" srcId="{4C5591D0-D8FE-5C42-B007-483CDED22B3F}" destId="{2C3A2519-4516-5A45-BDDD-39B7A7720019}" srcOrd="0" destOrd="0" presId="urn:microsoft.com/office/officeart/2008/layout/VerticalCurvedList"/>
    <dgm:cxn modelId="{F3C59914-C1F6-6C4F-AEE0-BEDB53472021}" type="presOf" srcId="{897B2D26-CC95-054C-92A2-5926B80312F5}" destId="{259AA1DB-D72D-604C-B2A4-4C5F1B4CCF44}" srcOrd="0" destOrd="0" presId="urn:microsoft.com/office/officeart/2008/layout/VerticalCurvedList"/>
    <dgm:cxn modelId="{AFBE2A1D-1756-EB4A-A9F5-FFC2311FD282}" srcId="{7445BD38-E11E-E24D-B797-9E6C43DC87F3}" destId="{4C5591D0-D8FE-5C42-B007-483CDED22B3F}" srcOrd="3" destOrd="0" parTransId="{B1F7076E-21BA-914E-9C54-34AF95FD55C6}" sibTransId="{E52A5E5B-53BB-F849-AE02-D0B914972070}"/>
    <dgm:cxn modelId="{00E8C01E-BC43-4940-9ED1-6B1A749C5384}" srcId="{7445BD38-E11E-E24D-B797-9E6C43DC87F3}" destId="{B0B42EBF-3B91-664D-A251-5260B7181BF3}" srcOrd="2" destOrd="0" parTransId="{51B65C2C-26AE-F043-9312-2332178239CB}" sibTransId="{4DA72678-1623-4B4F-AFC9-866E8DEF864C}"/>
    <dgm:cxn modelId="{9B59A42F-DD23-C94C-B0E2-DC34D3A61984}" type="presOf" srcId="{E319FA4E-29E8-E34C-A5FD-C44CB7A3F1DA}" destId="{3C119895-9326-5F4E-9D24-BD8197F20C81}" srcOrd="0" destOrd="0" presId="urn:microsoft.com/office/officeart/2008/layout/VerticalCurvedList"/>
    <dgm:cxn modelId="{4D467765-986C-744F-A649-BA2596D53D87}" type="presOf" srcId="{F68F513D-0E83-8B46-9809-DA88D5D57778}" destId="{9FDC16C8-CC40-0C43-9E6F-DCA2140764BA}" srcOrd="0" destOrd="0" presId="urn:microsoft.com/office/officeart/2008/layout/VerticalCurvedList"/>
    <dgm:cxn modelId="{D711A14E-7C5E-FC4B-8F0B-66CD0E11B66D}" type="presOf" srcId="{FC294E0D-9B0F-8746-A656-F97C3D8D97E1}" destId="{447245C1-C042-1B49-928B-C4C7416FA80C}" srcOrd="0" destOrd="0" presId="urn:microsoft.com/office/officeart/2008/layout/VerticalCurvedList"/>
    <dgm:cxn modelId="{470E656F-A951-004E-8BA7-91859C49D055}" srcId="{7445BD38-E11E-E24D-B797-9E6C43DC87F3}" destId="{FC294E0D-9B0F-8746-A656-F97C3D8D97E1}" srcOrd="4" destOrd="0" parTransId="{FE1AAC69-0A78-0441-A134-EBC70D8777FD}" sibTransId="{6A0BCA90-146E-3B45-9E86-4932A76B3A96}"/>
    <dgm:cxn modelId="{B3AAA979-485A-3D4F-98AB-0D0C19EDAE2C}" type="presOf" srcId="{A1C5391F-EF5E-0B40-9FAC-6D2EC0E1BE2C}" destId="{9305FA51-C50D-7246-9A56-F8635987FFA3}" srcOrd="0" destOrd="0" presId="urn:microsoft.com/office/officeart/2008/layout/VerticalCurvedList"/>
    <dgm:cxn modelId="{0C0AD382-D4BB-B346-B5AA-76FD3D926297}" srcId="{7445BD38-E11E-E24D-B797-9E6C43DC87F3}" destId="{897B2D26-CC95-054C-92A2-5926B80312F5}" srcOrd="0" destOrd="0" parTransId="{9962C3B9-28E8-CD48-96D2-DE570C32F109}" sibTransId="{F68F513D-0E83-8B46-9809-DA88D5D57778}"/>
    <dgm:cxn modelId="{26F546AF-5B46-BA4E-92E6-B69E109B6BF8}" srcId="{7445BD38-E11E-E24D-B797-9E6C43DC87F3}" destId="{E319FA4E-29E8-E34C-A5FD-C44CB7A3F1DA}" srcOrd="1" destOrd="0" parTransId="{78F3EEF5-CD8C-FD47-ADE5-F32672F2E333}" sibTransId="{30480656-5739-BA40-B661-53E3B35EE5B2}"/>
    <dgm:cxn modelId="{C8AC71B6-6443-F74F-BF5C-701B57C3B9C1}" srcId="{7445BD38-E11E-E24D-B797-9E6C43DC87F3}" destId="{A1C5391F-EF5E-0B40-9FAC-6D2EC0E1BE2C}" srcOrd="5" destOrd="0" parTransId="{A840B70F-90AB-4940-97E6-BD99436DC0E2}" sibTransId="{3D6ADAFF-4E3F-2E4C-B708-38E67AF0C7BB}"/>
    <dgm:cxn modelId="{419998BF-E74E-EA41-B1C1-B5F6B38667A3}" type="presOf" srcId="{B0B42EBF-3B91-664D-A251-5260B7181BF3}" destId="{E4DFC674-9584-5F4C-9F96-A3F3A329558F}" srcOrd="0" destOrd="0" presId="urn:microsoft.com/office/officeart/2008/layout/VerticalCurvedList"/>
    <dgm:cxn modelId="{2F01A4C4-47B4-CF43-895B-250903D74025}" type="presOf" srcId="{7445BD38-E11E-E24D-B797-9E6C43DC87F3}" destId="{48956F11-6018-254B-9D34-10CF54958635}" srcOrd="0" destOrd="0" presId="urn:microsoft.com/office/officeart/2008/layout/VerticalCurvedList"/>
    <dgm:cxn modelId="{49373CA0-9F9C-ED44-BDD6-FCCFD31461D0}" type="presParOf" srcId="{48956F11-6018-254B-9D34-10CF54958635}" destId="{B61CF75E-91E0-CF4A-B6CE-17591ED399F0}" srcOrd="0" destOrd="0" presId="urn:microsoft.com/office/officeart/2008/layout/VerticalCurvedList"/>
    <dgm:cxn modelId="{0B7D6BD3-6D1D-9D4E-BD9D-6FEA34DF0481}" type="presParOf" srcId="{B61CF75E-91E0-CF4A-B6CE-17591ED399F0}" destId="{48746454-4DF6-E04E-A1D3-BCF1CCEA3B08}" srcOrd="0" destOrd="0" presId="urn:microsoft.com/office/officeart/2008/layout/VerticalCurvedList"/>
    <dgm:cxn modelId="{677B6B8A-7685-5D48-9D37-8B5C99568559}" type="presParOf" srcId="{48746454-4DF6-E04E-A1D3-BCF1CCEA3B08}" destId="{0E6A9B32-CC8A-0946-8694-7F4F31FDFEBC}" srcOrd="0" destOrd="0" presId="urn:microsoft.com/office/officeart/2008/layout/VerticalCurvedList"/>
    <dgm:cxn modelId="{971D7784-7B2A-D443-A343-8D41D610A422}" type="presParOf" srcId="{48746454-4DF6-E04E-A1D3-BCF1CCEA3B08}" destId="{9FDC16C8-CC40-0C43-9E6F-DCA2140764BA}" srcOrd="1" destOrd="0" presId="urn:microsoft.com/office/officeart/2008/layout/VerticalCurvedList"/>
    <dgm:cxn modelId="{734E46D2-0E05-ED4A-859E-9A491BAC0B28}" type="presParOf" srcId="{48746454-4DF6-E04E-A1D3-BCF1CCEA3B08}" destId="{0FEAF1E8-4928-CF4B-A233-FEC7AFB86880}" srcOrd="2" destOrd="0" presId="urn:microsoft.com/office/officeart/2008/layout/VerticalCurvedList"/>
    <dgm:cxn modelId="{B7693397-E0A4-A448-8190-C70A3B34CADC}" type="presParOf" srcId="{48746454-4DF6-E04E-A1D3-BCF1CCEA3B08}" destId="{E65EAD62-9125-814C-875A-5C2B049A979E}" srcOrd="3" destOrd="0" presId="urn:microsoft.com/office/officeart/2008/layout/VerticalCurvedList"/>
    <dgm:cxn modelId="{5CA1137E-E5E3-8A45-B7F4-6AEC269BFFBC}" type="presParOf" srcId="{B61CF75E-91E0-CF4A-B6CE-17591ED399F0}" destId="{259AA1DB-D72D-604C-B2A4-4C5F1B4CCF44}" srcOrd="1" destOrd="0" presId="urn:microsoft.com/office/officeart/2008/layout/VerticalCurvedList"/>
    <dgm:cxn modelId="{9F3CE5F5-5411-0840-A0BF-4B3B0F955C96}" type="presParOf" srcId="{B61CF75E-91E0-CF4A-B6CE-17591ED399F0}" destId="{9AD24B2E-B21C-2B49-A272-988FE5FF5543}" srcOrd="2" destOrd="0" presId="urn:microsoft.com/office/officeart/2008/layout/VerticalCurvedList"/>
    <dgm:cxn modelId="{E0B7E4BC-6F97-3945-8906-1E32BB742A55}" type="presParOf" srcId="{9AD24B2E-B21C-2B49-A272-988FE5FF5543}" destId="{8A911685-85ED-A84E-A50B-331F601A4E2E}" srcOrd="0" destOrd="0" presId="urn:microsoft.com/office/officeart/2008/layout/VerticalCurvedList"/>
    <dgm:cxn modelId="{F2B77CEA-0359-B24B-917D-18ABA51C335E}" type="presParOf" srcId="{B61CF75E-91E0-CF4A-B6CE-17591ED399F0}" destId="{3C119895-9326-5F4E-9D24-BD8197F20C81}" srcOrd="3" destOrd="0" presId="urn:microsoft.com/office/officeart/2008/layout/VerticalCurvedList"/>
    <dgm:cxn modelId="{4ECCD436-2451-6B43-8EC6-8C8DDA691C08}" type="presParOf" srcId="{B61CF75E-91E0-CF4A-B6CE-17591ED399F0}" destId="{724DF665-C1D6-B14D-8027-923CE77E1D00}" srcOrd="4" destOrd="0" presId="urn:microsoft.com/office/officeart/2008/layout/VerticalCurvedList"/>
    <dgm:cxn modelId="{C5CF4803-6629-3D46-A7F8-F67759EE2BB0}" type="presParOf" srcId="{724DF665-C1D6-B14D-8027-923CE77E1D00}" destId="{F6691566-A2FD-624A-A407-5EF43A1E7D44}" srcOrd="0" destOrd="0" presId="urn:microsoft.com/office/officeart/2008/layout/VerticalCurvedList"/>
    <dgm:cxn modelId="{887165A0-AF8E-AD43-A727-84DD92ED5EDE}" type="presParOf" srcId="{B61CF75E-91E0-CF4A-B6CE-17591ED399F0}" destId="{E4DFC674-9584-5F4C-9F96-A3F3A329558F}" srcOrd="5" destOrd="0" presId="urn:microsoft.com/office/officeart/2008/layout/VerticalCurvedList"/>
    <dgm:cxn modelId="{9115DAD3-1888-9B46-B7CB-FB293859D3C0}" type="presParOf" srcId="{B61CF75E-91E0-CF4A-B6CE-17591ED399F0}" destId="{17B5D4CD-B779-E744-A6FA-AF65766B7915}" srcOrd="6" destOrd="0" presId="urn:microsoft.com/office/officeart/2008/layout/VerticalCurvedList"/>
    <dgm:cxn modelId="{9A5A7B70-55A6-7049-AB00-CE56D109631E}" type="presParOf" srcId="{17B5D4CD-B779-E744-A6FA-AF65766B7915}" destId="{36A0A959-5D61-5540-ADC2-91D59E7154D2}" srcOrd="0" destOrd="0" presId="urn:microsoft.com/office/officeart/2008/layout/VerticalCurvedList"/>
    <dgm:cxn modelId="{128042EB-9A87-B948-879B-8BB1BF2DCE4B}" type="presParOf" srcId="{B61CF75E-91E0-CF4A-B6CE-17591ED399F0}" destId="{2C3A2519-4516-5A45-BDDD-39B7A7720019}" srcOrd="7" destOrd="0" presId="urn:microsoft.com/office/officeart/2008/layout/VerticalCurvedList"/>
    <dgm:cxn modelId="{4401A16F-84CA-2E44-A15C-3DA22A5DA87D}" type="presParOf" srcId="{B61CF75E-91E0-CF4A-B6CE-17591ED399F0}" destId="{2E2B8408-4708-6A41-BAC5-89F29E4FED86}" srcOrd="8" destOrd="0" presId="urn:microsoft.com/office/officeart/2008/layout/VerticalCurvedList"/>
    <dgm:cxn modelId="{531AB165-E8A3-AC43-BC41-80B4E29E77C7}" type="presParOf" srcId="{2E2B8408-4708-6A41-BAC5-89F29E4FED86}" destId="{B637C1CC-D69D-594C-88BF-9D7970EBB51F}" srcOrd="0" destOrd="0" presId="urn:microsoft.com/office/officeart/2008/layout/VerticalCurvedList"/>
    <dgm:cxn modelId="{A4D6CE2A-66C1-CD4C-BC0F-C3356FFFEBDE}" type="presParOf" srcId="{B61CF75E-91E0-CF4A-B6CE-17591ED399F0}" destId="{447245C1-C042-1B49-928B-C4C7416FA80C}" srcOrd="9" destOrd="0" presId="urn:microsoft.com/office/officeart/2008/layout/VerticalCurvedList"/>
    <dgm:cxn modelId="{9AE60DB2-F9A0-474A-8ECD-CA85164AB075}" type="presParOf" srcId="{B61CF75E-91E0-CF4A-B6CE-17591ED399F0}" destId="{3EAA161C-653A-1841-8716-FFBFBCC398AE}" srcOrd="10" destOrd="0" presId="urn:microsoft.com/office/officeart/2008/layout/VerticalCurvedList"/>
    <dgm:cxn modelId="{516C5950-6933-EC49-B8B3-07FC78640924}" type="presParOf" srcId="{3EAA161C-653A-1841-8716-FFBFBCC398AE}" destId="{1386022E-6E47-1A4E-898D-08EC58FE9943}" srcOrd="0" destOrd="0" presId="urn:microsoft.com/office/officeart/2008/layout/VerticalCurvedList"/>
    <dgm:cxn modelId="{D6EFEF5D-AC29-5649-84A0-698E9FA3A9EB}" type="presParOf" srcId="{B61CF75E-91E0-CF4A-B6CE-17591ED399F0}" destId="{9305FA51-C50D-7246-9A56-F8635987FFA3}" srcOrd="11" destOrd="0" presId="urn:microsoft.com/office/officeart/2008/layout/VerticalCurvedList"/>
    <dgm:cxn modelId="{76781996-3D1E-3F42-9274-A967998566FE}" type="presParOf" srcId="{B61CF75E-91E0-CF4A-B6CE-17591ED399F0}" destId="{7E38E8FE-3572-764F-9204-E29A4E36EA57}" srcOrd="12" destOrd="0" presId="urn:microsoft.com/office/officeart/2008/layout/VerticalCurvedList"/>
    <dgm:cxn modelId="{A58BCF3A-5B11-F24A-84BD-D4A0E7890444}" type="presParOf" srcId="{7E38E8FE-3572-764F-9204-E29A4E36EA57}" destId="{80402095-18EF-704F-A5AA-164BED7D7A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C16C8-CC40-0C43-9E6F-DCA2140764BA}">
      <dsp:nvSpPr>
        <dsp:cNvPr id="0" name=""/>
        <dsp:cNvSpPr/>
      </dsp:nvSpPr>
      <dsp:spPr>
        <a:xfrm>
          <a:off x="-5697590" y="-872131"/>
          <a:ext cx="6783402" cy="678340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AA1DB-D72D-604C-B2A4-4C5F1B4CCF44}">
      <dsp:nvSpPr>
        <dsp:cNvPr id="0" name=""/>
        <dsp:cNvSpPr/>
      </dsp:nvSpPr>
      <dsp:spPr>
        <a:xfrm>
          <a:off x="404602" y="265361"/>
          <a:ext cx="6748833" cy="53052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2060"/>
              </a:solidFill>
            </a:rPr>
            <a:t>Step 1: Log-in to your BAF II account, using the BAF II website.</a:t>
          </a:r>
        </a:p>
      </dsp:txBody>
      <dsp:txXfrm>
        <a:off x="404602" y="265361"/>
        <a:ext cx="6748833" cy="530520"/>
      </dsp:txXfrm>
    </dsp:sp>
    <dsp:sp modelId="{8A911685-85ED-A84E-A50B-331F601A4E2E}">
      <dsp:nvSpPr>
        <dsp:cNvPr id="0" name=""/>
        <dsp:cNvSpPr/>
      </dsp:nvSpPr>
      <dsp:spPr>
        <a:xfrm>
          <a:off x="73027" y="199045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19895-9326-5F4E-9D24-BD8197F20C81}">
      <dsp:nvSpPr>
        <dsp:cNvPr id="0" name=""/>
        <dsp:cNvSpPr/>
      </dsp:nvSpPr>
      <dsp:spPr>
        <a:xfrm>
          <a:off x="840992" y="1061041"/>
          <a:ext cx="6312443" cy="5305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2060"/>
              </a:solidFill>
            </a:rPr>
            <a:t>Step 2: Complete the reimbursement form, and attach scans of all supporting documents.</a:t>
          </a:r>
        </a:p>
      </dsp:txBody>
      <dsp:txXfrm>
        <a:off x="840992" y="1061041"/>
        <a:ext cx="6312443" cy="530520"/>
      </dsp:txXfrm>
    </dsp:sp>
    <dsp:sp modelId="{F6691566-A2FD-624A-A407-5EF43A1E7D44}">
      <dsp:nvSpPr>
        <dsp:cNvPr id="0" name=""/>
        <dsp:cNvSpPr/>
      </dsp:nvSpPr>
      <dsp:spPr>
        <a:xfrm>
          <a:off x="509417" y="994726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FC674-9584-5F4C-9F96-A3F3A329558F}">
      <dsp:nvSpPr>
        <dsp:cNvPr id="0" name=""/>
        <dsp:cNvSpPr/>
      </dsp:nvSpPr>
      <dsp:spPr>
        <a:xfrm>
          <a:off x="1040542" y="1856721"/>
          <a:ext cx="6112893" cy="5305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2060"/>
              </a:solidFill>
            </a:rPr>
            <a:t>Step 3: The BAF II team will review the claim, and get in touch if anything seems to be missing.</a:t>
          </a:r>
        </a:p>
      </dsp:txBody>
      <dsp:txXfrm>
        <a:off x="1040542" y="1856721"/>
        <a:ext cx="6112893" cy="530520"/>
      </dsp:txXfrm>
    </dsp:sp>
    <dsp:sp modelId="{36A0A959-5D61-5540-ADC2-91D59E7154D2}">
      <dsp:nvSpPr>
        <dsp:cNvPr id="0" name=""/>
        <dsp:cNvSpPr/>
      </dsp:nvSpPr>
      <dsp:spPr>
        <a:xfrm>
          <a:off x="708966" y="1790406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3A2519-4516-5A45-BDDD-39B7A7720019}">
      <dsp:nvSpPr>
        <dsp:cNvPr id="0" name=""/>
        <dsp:cNvSpPr/>
      </dsp:nvSpPr>
      <dsp:spPr>
        <a:xfrm>
          <a:off x="1040542" y="2651897"/>
          <a:ext cx="6112893" cy="5305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2060"/>
              </a:solidFill>
            </a:rPr>
            <a:t>Step 4: When the BAF II team advises, download and print the claim form for signature.</a:t>
          </a:r>
        </a:p>
      </dsp:txBody>
      <dsp:txXfrm>
        <a:off x="1040542" y="2651897"/>
        <a:ext cx="6112893" cy="530520"/>
      </dsp:txXfrm>
    </dsp:sp>
    <dsp:sp modelId="{B637C1CC-D69D-594C-88BF-9D7970EBB51F}">
      <dsp:nvSpPr>
        <dsp:cNvPr id="0" name=""/>
        <dsp:cNvSpPr/>
      </dsp:nvSpPr>
      <dsp:spPr>
        <a:xfrm>
          <a:off x="708966" y="2585582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245C1-C042-1B49-928B-C4C7416FA80C}">
      <dsp:nvSpPr>
        <dsp:cNvPr id="0" name=""/>
        <dsp:cNvSpPr/>
      </dsp:nvSpPr>
      <dsp:spPr>
        <a:xfrm>
          <a:off x="840992" y="3447577"/>
          <a:ext cx="6312443" cy="530520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Step 5: Bring the signed and stamped claim form, and original supporting documents, to the BAF II office, for passing to </a:t>
          </a:r>
          <a:r>
            <a:rPr lang="en-GB" sz="1600" kern="1200" dirty="0" err="1"/>
            <a:t>MoIC</a:t>
          </a:r>
          <a:r>
            <a:rPr lang="en-GB" sz="1600" kern="1200" dirty="0"/>
            <a:t>.</a:t>
          </a:r>
        </a:p>
      </dsp:txBody>
      <dsp:txXfrm>
        <a:off x="840992" y="3447577"/>
        <a:ext cx="6312443" cy="530520"/>
      </dsp:txXfrm>
    </dsp:sp>
    <dsp:sp modelId="{1386022E-6E47-1A4E-898D-08EC58FE9943}">
      <dsp:nvSpPr>
        <dsp:cNvPr id="0" name=""/>
        <dsp:cNvSpPr/>
      </dsp:nvSpPr>
      <dsp:spPr>
        <a:xfrm>
          <a:off x="509417" y="3381262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5FA51-C50D-7246-9A56-F8635987FFA3}">
      <dsp:nvSpPr>
        <dsp:cNvPr id="0" name=""/>
        <dsp:cNvSpPr/>
      </dsp:nvSpPr>
      <dsp:spPr>
        <a:xfrm>
          <a:off x="404602" y="4243257"/>
          <a:ext cx="6748833" cy="53052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0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Step 6: Grant payment will be made by </a:t>
          </a:r>
          <a:r>
            <a:rPr lang="en-GB" sz="1600" kern="1200" dirty="0" err="1"/>
            <a:t>MoIC</a:t>
          </a:r>
          <a:r>
            <a:rPr lang="en-GB" sz="1600" kern="1200" dirty="0"/>
            <a:t>.</a:t>
          </a:r>
        </a:p>
      </dsp:txBody>
      <dsp:txXfrm>
        <a:off x="404602" y="4243257"/>
        <a:ext cx="6748833" cy="530520"/>
      </dsp:txXfrm>
    </dsp:sp>
    <dsp:sp modelId="{80402095-18EF-704F-A5AA-164BED7D7A37}">
      <dsp:nvSpPr>
        <dsp:cNvPr id="0" name=""/>
        <dsp:cNvSpPr/>
      </dsp:nvSpPr>
      <dsp:spPr>
        <a:xfrm>
          <a:off x="73027" y="4176942"/>
          <a:ext cx="663150" cy="6631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7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6E25-4091-BC48-883A-A7067DBB9B31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CA0A-7232-3B42-9CD4-19321F34F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71042-54DD-F941-AA68-C1D0BFCEE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2" y="107334"/>
            <a:ext cx="2595612" cy="1902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356D1-95E4-5249-8BB8-3202E092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71" y="337973"/>
            <a:ext cx="2072189" cy="72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ED2E-ED8A-1D49-A3F5-98C9C8C8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57" y="5835704"/>
            <a:ext cx="1108683" cy="523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FE764-BA71-DB42-B4AA-5D88BC826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02" y="5835704"/>
            <a:ext cx="1500888" cy="45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46EBF4-A8D4-344B-AA89-685F7B4DF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953" y="5801890"/>
            <a:ext cx="1762165" cy="523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99DC8-A0BA-DB44-A761-A530F67A4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881" y="5801891"/>
            <a:ext cx="2112059" cy="5116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841CBE-72BB-B745-8C37-9869001617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237" y="5362912"/>
            <a:ext cx="1409160" cy="11571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9624A2F-2F8A-7F42-95A4-EE97D986C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928" y="2065303"/>
            <a:ext cx="8210144" cy="16536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BAF II Guidelines:</a:t>
            </a:r>
            <a:br>
              <a:rPr lang="en-US" dirty="0">
                <a:solidFill>
                  <a:srgbClr val="002060"/>
                </a:solidFill>
                <a:latin typeface="+mn-lt"/>
              </a:rPr>
            </a:br>
            <a:r>
              <a:rPr lang="en-US" sz="5300" dirty="0">
                <a:solidFill>
                  <a:srgbClr val="002060"/>
                </a:solidFill>
                <a:latin typeface="+mn-lt"/>
              </a:rPr>
              <a:t>Grant Claim Procedure</a:t>
            </a:r>
            <a:endParaRPr lang="en-GB" sz="53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13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057448-2843-3549-8B03-2E03B98A267B}"/>
              </a:ext>
            </a:extLst>
          </p:cNvPr>
          <p:cNvSpPr txBox="1">
            <a:spLocks/>
          </p:cNvSpPr>
          <p:nvPr/>
        </p:nvSpPr>
        <p:spPr>
          <a:xfrm>
            <a:off x="446383" y="425516"/>
            <a:ext cx="8210144" cy="71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+mn-lt"/>
              </a:rPr>
              <a:t>Six-step process</a:t>
            </a:r>
            <a:endParaRPr lang="en-GB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D2F5E-0570-1E46-B5DA-837D04DD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4" y="5533511"/>
            <a:ext cx="1581616" cy="115911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7770461-4DDA-F54F-BF64-DF22296B4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464228"/>
              </p:ext>
            </p:extLst>
          </p:nvPr>
        </p:nvGraphicFramePr>
        <p:xfrm>
          <a:off x="633919" y="1222513"/>
          <a:ext cx="7224024" cy="503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A4BF3E-20DE-CC46-BFA0-445A2763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4" y="5533511"/>
            <a:ext cx="1581616" cy="115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50FAF-152C-284F-AA5C-C75B3B77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6" y="1215668"/>
            <a:ext cx="3768412" cy="533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9512F-78B6-D042-958D-FA0B17413B52}"/>
              </a:ext>
            </a:extLst>
          </p:cNvPr>
          <p:cNvSpPr txBox="1"/>
          <p:nvPr/>
        </p:nvSpPr>
        <p:spPr>
          <a:xfrm>
            <a:off x="603115" y="389106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Sample invoice from BDS provider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6957B-409A-2044-8108-841A147967B9}"/>
              </a:ext>
            </a:extLst>
          </p:cNvPr>
          <p:cNvSpPr txBox="1"/>
          <p:nvPr/>
        </p:nvSpPr>
        <p:spPr>
          <a:xfrm>
            <a:off x="5315087" y="5412994"/>
            <a:ext cx="2787090" cy="1169551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Signature</a:t>
            </a:r>
            <a:r>
              <a:rPr lang="en-GB" sz="1400" b="1" dirty="0">
                <a:solidFill>
                  <a:srgbClr val="002060"/>
                </a:solidFill>
              </a:rPr>
              <a:t> and stamp of service provider: </a:t>
            </a:r>
            <a:r>
              <a:rPr lang="en-GB" sz="1400" dirty="0">
                <a:solidFill>
                  <a:srgbClr val="002060"/>
                </a:solidFill>
              </a:rPr>
              <a:t>Must be an original only. Electronic or scanned signatures and/or company stamps are not acceptable.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12638-9868-2D49-8AD2-0B328C63B252}"/>
              </a:ext>
            </a:extLst>
          </p:cNvPr>
          <p:cNvSpPr txBox="1"/>
          <p:nvPr/>
        </p:nvSpPr>
        <p:spPr>
          <a:xfrm>
            <a:off x="5323761" y="1101619"/>
            <a:ext cx="2778416" cy="954107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Name and address of BDS provider: </a:t>
            </a:r>
            <a:r>
              <a:rPr lang="en-US" sz="1400" dirty="0">
                <a:solidFill>
                  <a:srgbClr val="002060"/>
                </a:solidFill>
              </a:rPr>
              <a:t>Must be the same as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9ED87-8B3F-544C-A040-C3C24D53C3A5}"/>
              </a:ext>
            </a:extLst>
          </p:cNvPr>
          <p:cNvSpPr txBox="1"/>
          <p:nvPr/>
        </p:nvSpPr>
        <p:spPr>
          <a:xfrm>
            <a:off x="5315087" y="2133034"/>
            <a:ext cx="2778416" cy="954107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Name and address of grantee company: </a:t>
            </a:r>
            <a:r>
              <a:rPr lang="en-US" sz="1400" dirty="0">
                <a:solidFill>
                  <a:srgbClr val="002060"/>
                </a:solidFill>
              </a:rPr>
              <a:t>Must be the same as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C2053-8972-7947-9369-C6AB2E3DE271}"/>
              </a:ext>
            </a:extLst>
          </p:cNvPr>
          <p:cNvSpPr txBox="1"/>
          <p:nvPr/>
        </p:nvSpPr>
        <p:spPr>
          <a:xfrm>
            <a:off x="5315087" y="3145139"/>
            <a:ext cx="2778416" cy="1169551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Dates: </a:t>
            </a:r>
            <a:r>
              <a:rPr lang="en-US" sz="1400" dirty="0">
                <a:solidFill>
                  <a:srgbClr val="002060"/>
                </a:solidFill>
              </a:rPr>
              <a:t>Please make sure the invoice is dated after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date, and before the money transfer and payment receipt date.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F7B0A-38F1-9743-9875-89308A5503D8}"/>
              </a:ext>
            </a:extLst>
          </p:cNvPr>
          <p:cNvSpPr txBox="1"/>
          <p:nvPr/>
        </p:nvSpPr>
        <p:spPr>
          <a:xfrm>
            <a:off x="5306413" y="4372688"/>
            <a:ext cx="2787090" cy="954107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Tax: </a:t>
            </a:r>
            <a:r>
              <a:rPr lang="en-US" sz="1400" dirty="0">
                <a:solidFill>
                  <a:srgbClr val="002060"/>
                </a:solidFill>
              </a:rPr>
              <a:t>Please do not forget to exclude any tax from the claim.  This is because BAF II will pay all relevant taxes.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5F0DFA-539E-854E-BC69-9BB0354410A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235669" y="3966576"/>
            <a:ext cx="1070744" cy="88316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Diagram&#10;&#10;Description automatically generated with low confidence">
            <a:extLst>
              <a:ext uri="{FF2B5EF4-FFF2-40B4-BE49-F238E27FC236}">
                <a16:creationId xmlns:a16="http://schemas.microsoft.com/office/drawing/2014/main" id="{F0577866-FFDF-A348-B9B0-C4AC05BF9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2" y="4678672"/>
            <a:ext cx="854839" cy="85483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149023-C5D4-2B4B-9901-DA263C855B6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461189" y="5160584"/>
            <a:ext cx="853898" cy="83718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9E0308-5DA1-7E48-858F-DAA123FD0C1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96377" y="1578673"/>
            <a:ext cx="3327384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05595D-DE18-0948-86A8-9CA3A286569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921876" y="2607170"/>
            <a:ext cx="2393211" cy="2918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CE660B-AF40-6B4D-A752-096A348A4E5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309241" y="2444557"/>
            <a:ext cx="1005846" cy="1285358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4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EA0293-2B69-2741-9F34-C597C440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4" y="5533511"/>
            <a:ext cx="1581616" cy="1159119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38FC1F1-2EEC-7249-9FEC-2950F68B9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" y="1061705"/>
            <a:ext cx="4178282" cy="5407189"/>
          </a:xfr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BC1A631A-CBED-F64D-825B-4E17FB001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47" y="5137746"/>
            <a:ext cx="1121349" cy="1121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0FCE1-6267-CE49-BD79-7AA69B7E1A11}"/>
              </a:ext>
            </a:extLst>
          </p:cNvPr>
          <p:cNvSpPr txBox="1"/>
          <p:nvPr/>
        </p:nvSpPr>
        <p:spPr>
          <a:xfrm>
            <a:off x="603115" y="389106"/>
            <a:ext cx="6488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Sample payment receipt from BDS provider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62AD9-6832-054D-82A2-4328E0FD73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57500" r="6648" b="32083"/>
          <a:stretch/>
        </p:blipFill>
        <p:spPr>
          <a:xfrm>
            <a:off x="2994933" y="4833298"/>
            <a:ext cx="698466" cy="459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21FD8-0369-8C4D-A5B4-73D27C86AC2B}"/>
              </a:ext>
            </a:extLst>
          </p:cNvPr>
          <p:cNvSpPr txBox="1"/>
          <p:nvPr/>
        </p:nvSpPr>
        <p:spPr>
          <a:xfrm>
            <a:off x="5315087" y="5486564"/>
            <a:ext cx="2787090" cy="1169551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Signature</a:t>
            </a:r>
            <a:r>
              <a:rPr lang="en-GB" sz="1400" b="1" dirty="0">
                <a:solidFill>
                  <a:srgbClr val="002060"/>
                </a:solidFill>
              </a:rPr>
              <a:t> and stamp of service provider: </a:t>
            </a:r>
            <a:r>
              <a:rPr lang="en-GB" sz="1400" dirty="0">
                <a:solidFill>
                  <a:srgbClr val="002060"/>
                </a:solidFill>
              </a:rPr>
              <a:t>Must be an original only. Electronic or scanned signatures and/or company stamps are not acceptable.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38A68-896A-034F-883E-C5A2276FCC1C}"/>
              </a:ext>
            </a:extLst>
          </p:cNvPr>
          <p:cNvSpPr txBox="1"/>
          <p:nvPr/>
        </p:nvSpPr>
        <p:spPr>
          <a:xfrm>
            <a:off x="5323761" y="996519"/>
            <a:ext cx="2778416" cy="954107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Name and address of BDS provider: </a:t>
            </a:r>
            <a:r>
              <a:rPr lang="en-US" sz="1400" dirty="0">
                <a:solidFill>
                  <a:srgbClr val="002060"/>
                </a:solidFill>
              </a:rPr>
              <a:t>Must be the same as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7D3137-6F21-8F4A-8FB7-18F9B22F3811}"/>
              </a:ext>
            </a:extLst>
          </p:cNvPr>
          <p:cNvSpPr txBox="1"/>
          <p:nvPr/>
        </p:nvSpPr>
        <p:spPr>
          <a:xfrm>
            <a:off x="5332435" y="3359298"/>
            <a:ext cx="2778416" cy="954107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Name and address of grantee company: </a:t>
            </a:r>
            <a:r>
              <a:rPr lang="en-US" sz="1400" dirty="0">
                <a:solidFill>
                  <a:srgbClr val="002060"/>
                </a:solidFill>
              </a:rPr>
              <a:t>Must be the same as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37AD1-0B87-1C43-8819-7247145BF731}"/>
              </a:ext>
            </a:extLst>
          </p:cNvPr>
          <p:cNvSpPr txBox="1"/>
          <p:nvPr/>
        </p:nvSpPr>
        <p:spPr>
          <a:xfrm>
            <a:off x="5323761" y="2005748"/>
            <a:ext cx="2778416" cy="738664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Date: </a:t>
            </a:r>
            <a:r>
              <a:rPr lang="en-US" sz="1400" dirty="0">
                <a:solidFill>
                  <a:srgbClr val="002060"/>
                </a:solidFill>
              </a:rPr>
              <a:t>Please make sure the receipt is dated after the money transfer and invoice dates.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4A919-8BD0-F442-B4E7-D29DDC42514E}"/>
              </a:ext>
            </a:extLst>
          </p:cNvPr>
          <p:cNvSpPr txBox="1"/>
          <p:nvPr/>
        </p:nvSpPr>
        <p:spPr>
          <a:xfrm>
            <a:off x="5323761" y="4398919"/>
            <a:ext cx="2787090" cy="954107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Tax: </a:t>
            </a:r>
            <a:r>
              <a:rPr lang="en-US" sz="1400" dirty="0">
                <a:solidFill>
                  <a:srgbClr val="002060"/>
                </a:solidFill>
              </a:rPr>
              <a:t>Please do not forget to exclude any tax from the claim.  This is because BAF II will pay all relevant taxes.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8E5FF1-878A-2842-B2C1-9FCBB4288445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477407" y="1473573"/>
            <a:ext cx="846354" cy="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7FD843-D1CE-EC45-B93D-A193919F01A1}"/>
              </a:ext>
            </a:extLst>
          </p:cNvPr>
          <p:cNvSpPr txBox="1"/>
          <p:nvPr/>
        </p:nvSpPr>
        <p:spPr>
          <a:xfrm>
            <a:off x="5323761" y="2766533"/>
            <a:ext cx="2787090" cy="523220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Receipt number: </a:t>
            </a:r>
            <a:r>
              <a:rPr lang="en-US" sz="1400" dirty="0">
                <a:solidFill>
                  <a:srgbClr val="002060"/>
                </a:solidFill>
              </a:rPr>
              <a:t>The receipt must have a reference number.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FF790D-824A-F045-A2BD-4B16EDD7FC2C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319752" y="2375080"/>
            <a:ext cx="1004009" cy="653063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7DBC39-8B85-B447-B23C-830B221BCBF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319752" y="2211441"/>
            <a:ext cx="1004009" cy="16363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07EDB3-BE60-474E-BD23-B0A8AE3DAFE1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692256" y="2949855"/>
            <a:ext cx="2640179" cy="886497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D1313E-362B-014B-88C5-86C08AFA30B0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477407" y="4394624"/>
            <a:ext cx="846354" cy="48134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A1F61A-1889-884D-A41A-A414DA64E12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821756" y="5698420"/>
            <a:ext cx="493331" cy="37292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F6E068-D493-8346-B54E-5706BF0E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04" y="5533511"/>
            <a:ext cx="1581616" cy="1159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90511-0823-AC47-9827-49718A7D2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0" b="3712"/>
          <a:stretch/>
        </p:blipFill>
        <p:spPr>
          <a:xfrm>
            <a:off x="745499" y="1185595"/>
            <a:ext cx="3363756" cy="5283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40582C-D872-2A4D-BD87-033EA79C2B5D}"/>
              </a:ext>
            </a:extLst>
          </p:cNvPr>
          <p:cNvSpPr txBox="1"/>
          <p:nvPr/>
        </p:nvSpPr>
        <p:spPr>
          <a:xfrm>
            <a:off x="603115" y="389106"/>
            <a:ext cx="695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Evidence of payment for BDS services received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A35475-9F3F-D344-9716-BF42B6128A85}"/>
              </a:ext>
            </a:extLst>
          </p:cNvPr>
          <p:cNvSpPr/>
          <p:nvPr/>
        </p:nvSpPr>
        <p:spPr>
          <a:xfrm>
            <a:off x="842305" y="2433657"/>
            <a:ext cx="2319338" cy="221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Name of grantee’s company</a:t>
            </a:r>
            <a:endParaRPr lang="en-GB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0C709-2DF1-B741-BA4C-7EE0D779A3CF}"/>
              </a:ext>
            </a:extLst>
          </p:cNvPr>
          <p:cNvSpPr/>
          <p:nvPr/>
        </p:nvSpPr>
        <p:spPr>
          <a:xfrm>
            <a:off x="842305" y="3297032"/>
            <a:ext cx="2319338" cy="2218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Name of service provider</a:t>
            </a:r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4A74D-D9C3-BA4C-85EC-B94EE65A0A3F}"/>
              </a:ext>
            </a:extLst>
          </p:cNvPr>
          <p:cNvSpPr txBox="1"/>
          <p:nvPr/>
        </p:nvSpPr>
        <p:spPr>
          <a:xfrm>
            <a:off x="4882328" y="3937367"/>
            <a:ext cx="2778416" cy="738664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Payee: </a:t>
            </a:r>
            <a:r>
              <a:rPr lang="en-US" sz="1400" dirty="0">
                <a:solidFill>
                  <a:srgbClr val="002060"/>
                </a:solidFill>
              </a:rPr>
              <a:t>Must be to the BDS provider stated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A3E7A-D06D-A24E-AA7D-A806BE10D1D9}"/>
              </a:ext>
            </a:extLst>
          </p:cNvPr>
          <p:cNvSpPr txBox="1"/>
          <p:nvPr/>
        </p:nvSpPr>
        <p:spPr>
          <a:xfrm>
            <a:off x="4882328" y="2239793"/>
            <a:ext cx="2778416" cy="738664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Date: </a:t>
            </a:r>
            <a:r>
              <a:rPr lang="en-US" sz="1400" dirty="0">
                <a:solidFill>
                  <a:srgbClr val="002060"/>
                </a:solidFill>
              </a:rPr>
              <a:t>Must be after the date of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), and the date cited on the invoice.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4F6D2-D126-7048-8FBB-A505EAE005A0}"/>
              </a:ext>
            </a:extLst>
          </p:cNvPr>
          <p:cNvSpPr txBox="1"/>
          <p:nvPr/>
        </p:nvSpPr>
        <p:spPr>
          <a:xfrm>
            <a:off x="4882328" y="3088580"/>
            <a:ext cx="2778416" cy="738664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Payor: </a:t>
            </a:r>
            <a:r>
              <a:rPr lang="en-US" sz="1400" dirty="0">
                <a:solidFill>
                  <a:srgbClr val="002060"/>
                </a:solidFill>
              </a:rPr>
              <a:t>Must be made by the grantee / client company in the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 for the grant.</a:t>
            </a:r>
            <a:endParaRPr lang="en-GB" sz="14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A9EBCA-9906-FC4C-AD39-4A3802446D9E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667822" y="1639614"/>
            <a:ext cx="1214506" cy="969511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A71547-E11D-0C42-967B-E950DA4A1DA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2575036" y="2774731"/>
            <a:ext cx="2307292" cy="683181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77521A-3D0D-4344-AA8A-8E439F4D228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720210" y="3594538"/>
            <a:ext cx="2162118" cy="712161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95B48D-627F-F74E-9896-2EB719FD04FE}"/>
              </a:ext>
            </a:extLst>
          </p:cNvPr>
          <p:cNvSpPr txBox="1"/>
          <p:nvPr/>
        </p:nvSpPr>
        <p:spPr>
          <a:xfrm>
            <a:off x="4882328" y="5514787"/>
            <a:ext cx="2778416" cy="954107"/>
          </a:xfrm>
          <a:prstGeom prst="rect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Form: </a:t>
            </a:r>
            <a:r>
              <a:rPr lang="en-US" sz="1400" dirty="0">
                <a:solidFill>
                  <a:srgbClr val="002060"/>
                </a:solidFill>
              </a:rPr>
              <a:t>Must be in the form of a bank transfer, unless otherwise agreed in the letter of agreement (</a:t>
            </a:r>
            <a:r>
              <a:rPr lang="en-US" sz="1400" dirty="0" err="1">
                <a:solidFill>
                  <a:srgbClr val="002060"/>
                </a:solidFill>
              </a:rPr>
              <a:t>LoA</a:t>
            </a:r>
            <a:r>
              <a:rPr lang="en-US" sz="1400" dirty="0">
                <a:solidFill>
                  <a:srgbClr val="002060"/>
                </a:solidFill>
              </a:rPr>
              <a:t>).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087DB7-094F-2244-8906-ED83A69F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849" y="3991513"/>
            <a:ext cx="3685671" cy="270111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8CC7916-E2ED-0642-84D0-DFE9408F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963" y="316885"/>
            <a:ext cx="8316074" cy="25496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Please do not hesitate to contact the BAF II team for further information.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715872-CF49-C748-946E-A1AC2CA3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641"/>
            <a:ext cx="5829729" cy="38823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BAF II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LNCCI (Room #20)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</a:rPr>
              <a:t>Kayson </a:t>
            </a:r>
            <a:r>
              <a:rPr lang="en-GB" sz="1800" dirty="0" err="1">
                <a:solidFill>
                  <a:srgbClr val="002060"/>
                </a:solidFill>
              </a:rPr>
              <a:t>Phomvihane</a:t>
            </a:r>
            <a:r>
              <a:rPr lang="en-GB" sz="1800" dirty="0">
                <a:solidFill>
                  <a:srgbClr val="002060"/>
                </a:solidFill>
              </a:rPr>
              <a:t> Ave </a:t>
            </a:r>
            <a:r>
              <a:rPr lang="en-GB" sz="1800" dirty="0" err="1">
                <a:solidFill>
                  <a:srgbClr val="002060"/>
                </a:solidFill>
              </a:rPr>
              <a:t>Phonphanao</a:t>
            </a:r>
            <a:r>
              <a:rPr lang="en-GB" sz="1800" dirty="0">
                <a:solidFill>
                  <a:srgbClr val="002060"/>
                </a:solidFill>
              </a:rPr>
              <a:t> Village</a:t>
            </a:r>
          </a:p>
          <a:p>
            <a:pPr marL="0" indent="0">
              <a:buNone/>
            </a:pPr>
            <a:r>
              <a:rPr lang="en-GB" sz="1800" dirty="0" err="1">
                <a:solidFill>
                  <a:srgbClr val="002060"/>
                </a:solidFill>
              </a:rPr>
              <a:t>Saysettha</a:t>
            </a:r>
            <a:r>
              <a:rPr lang="en-GB" sz="1800" dirty="0">
                <a:solidFill>
                  <a:srgbClr val="002060"/>
                </a:solidFill>
              </a:rPr>
              <a:t> District, Vientiane Capital, Lao PDR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Tel: 020 55542658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</a:rPr>
              <a:t>Email: info@baflaos.com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537</Words>
  <Application>Microsoft Office PowerPoint</Application>
  <PresentationFormat>A4 Paper (210x297 mm)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BAF II Guidelines: Grant Claim Procedure</vt:lpstr>
      <vt:lpstr>PowerPoint Presentation</vt:lpstr>
      <vt:lpstr>PowerPoint Presentation</vt:lpstr>
      <vt:lpstr>PowerPoint Presentation</vt:lpstr>
      <vt:lpstr>PowerPoint Presentation</vt:lpstr>
      <vt:lpstr>Please do not hesitate to contact the BAF II team for further information.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BAF II Guidelines: Grant Application Procedures</dc:title>
  <dc:creator>Nick Freeman</dc:creator>
  <cp:lastModifiedBy>Nick Freeman</cp:lastModifiedBy>
  <cp:revision>19</cp:revision>
  <dcterms:created xsi:type="dcterms:W3CDTF">2021-07-21T23:59:22Z</dcterms:created>
  <dcterms:modified xsi:type="dcterms:W3CDTF">2021-08-05T06:54:02Z</dcterms:modified>
</cp:coreProperties>
</file>