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70" r:id="rId12"/>
    <p:sldId id="271" r:id="rId13"/>
    <p:sldId id="266" r:id="rId14"/>
    <p:sldId id="269" r:id="rId15"/>
    <p:sldId id="267" r:id="rId16"/>
    <p:sldId id="268" r:id="rId1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23"/>
    <p:restoredTop sz="96405"/>
  </p:normalViewPr>
  <p:slideViewPr>
    <p:cSldViewPr snapToGrid="0" snapToObjects="1">
      <p:cViewPr varScale="1">
        <p:scale>
          <a:sx n="124" d="100"/>
          <a:sy n="124" d="100"/>
        </p:scale>
        <p:origin x="192"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45BD38-E11E-E24D-B797-9E6C43DC87F3}"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897B2D26-CC95-054C-92A2-5926B80312F5}">
      <dgm:prSet phldrT="[Text]"/>
      <dgm:spPr>
        <a:solidFill>
          <a:schemeClr val="bg1">
            <a:lumMod val="95000"/>
          </a:schemeClr>
        </a:solidFill>
        <a:ln>
          <a:solidFill>
            <a:srgbClr val="002060"/>
          </a:solidFill>
        </a:ln>
      </dgm:spPr>
      <dgm:t>
        <a:bodyPr/>
        <a:lstStyle/>
        <a:p>
          <a:r>
            <a:rPr lang="en-GB" dirty="0">
              <a:solidFill>
                <a:srgbClr val="002060"/>
              </a:solidFill>
            </a:rPr>
            <a:t>Step 1: Business advisory and on-line grant application (free of charge)</a:t>
          </a:r>
        </a:p>
      </dgm:t>
    </dgm:pt>
    <dgm:pt modelId="{9962C3B9-28E8-CD48-96D2-DE570C32F109}" type="parTrans" cxnId="{0C0AD382-D4BB-B346-B5AA-76FD3D926297}">
      <dgm:prSet/>
      <dgm:spPr/>
      <dgm:t>
        <a:bodyPr/>
        <a:lstStyle/>
        <a:p>
          <a:endParaRPr lang="en-GB"/>
        </a:p>
      </dgm:t>
    </dgm:pt>
    <dgm:pt modelId="{F68F513D-0E83-8B46-9809-DA88D5D57778}" type="sibTrans" cxnId="{0C0AD382-D4BB-B346-B5AA-76FD3D926297}">
      <dgm:prSet/>
      <dgm:spPr/>
      <dgm:t>
        <a:bodyPr/>
        <a:lstStyle/>
        <a:p>
          <a:endParaRPr lang="en-GB"/>
        </a:p>
      </dgm:t>
    </dgm:pt>
    <dgm:pt modelId="{E319FA4E-29E8-E34C-A5FD-C44CB7A3F1DA}">
      <dgm:prSet phldrT="[Text]"/>
      <dgm:spPr>
        <a:solidFill>
          <a:schemeClr val="accent1">
            <a:lumMod val="20000"/>
            <a:lumOff val="80000"/>
          </a:schemeClr>
        </a:solidFill>
        <a:ln>
          <a:solidFill>
            <a:srgbClr val="002060"/>
          </a:solidFill>
        </a:ln>
      </dgm:spPr>
      <dgm:t>
        <a:bodyPr/>
        <a:lstStyle/>
        <a:p>
          <a:r>
            <a:rPr lang="en-GB" dirty="0">
              <a:solidFill>
                <a:srgbClr val="002060"/>
              </a:solidFill>
            </a:rPr>
            <a:t>Step 2: Grant application is reviewed and processed by BAF II team</a:t>
          </a:r>
        </a:p>
      </dgm:t>
    </dgm:pt>
    <dgm:pt modelId="{78F3EEF5-CD8C-FD47-ADE5-F32672F2E333}" type="parTrans" cxnId="{26F546AF-5B46-BA4E-92E6-B69E109B6BF8}">
      <dgm:prSet/>
      <dgm:spPr/>
      <dgm:t>
        <a:bodyPr/>
        <a:lstStyle/>
        <a:p>
          <a:endParaRPr lang="en-GB"/>
        </a:p>
      </dgm:t>
    </dgm:pt>
    <dgm:pt modelId="{30480656-5739-BA40-B661-53E3B35EE5B2}" type="sibTrans" cxnId="{26F546AF-5B46-BA4E-92E6-B69E109B6BF8}">
      <dgm:prSet/>
      <dgm:spPr/>
      <dgm:t>
        <a:bodyPr/>
        <a:lstStyle/>
        <a:p>
          <a:endParaRPr lang="en-GB"/>
        </a:p>
      </dgm:t>
    </dgm:pt>
    <dgm:pt modelId="{B0B42EBF-3B91-664D-A251-5260B7181BF3}">
      <dgm:prSet phldrT="[Text]"/>
      <dgm:spPr>
        <a:solidFill>
          <a:schemeClr val="accent1">
            <a:lumMod val="40000"/>
            <a:lumOff val="60000"/>
          </a:schemeClr>
        </a:solidFill>
        <a:ln>
          <a:solidFill>
            <a:srgbClr val="002060"/>
          </a:solidFill>
        </a:ln>
      </dgm:spPr>
      <dgm:t>
        <a:bodyPr/>
        <a:lstStyle/>
        <a:p>
          <a:r>
            <a:rPr lang="en-GB" dirty="0">
              <a:solidFill>
                <a:srgbClr val="002060"/>
              </a:solidFill>
            </a:rPr>
            <a:t>Step 3: Grant application is considered and approved by </a:t>
          </a:r>
          <a:r>
            <a:rPr lang="en-GB" dirty="0" err="1">
              <a:solidFill>
                <a:srgbClr val="002060"/>
              </a:solidFill>
            </a:rPr>
            <a:t>MoIC</a:t>
          </a:r>
          <a:endParaRPr lang="en-GB" dirty="0">
            <a:solidFill>
              <a:srgbClr val="002060"/>
            </a:solidFill>
          </a:endParaRPr>
        </a:p>
      </dgm:t>
    </dgm:pt>
    <dgm:pt modelId="{51B65C2C-26AE-F043-9312-2332178239CB}" type="parTrans" cxnId="{00E8C01E-BC43-4940-9ED1-6B1A749C5384}">
      <dgm:prSet/>
      <dgm:spPr/>
      <dgm:t>
        <a:bodyPr/>
        <a:lstStyle/>
        <a:p>
          <a:endParaRPr lang="en-GB"/>
        </a:p>
      </dgm:t>
    </dgm:pt>
    <dgm:pt modelId="{4DA72678-1623-4B4F-AFC9-866E8DEF864C}" type="sibTrans" cxnId="{00E8C01E-BC43-4940-9ED1-6B1A749C5384}">
      <dgm:prSet/>
      <dgm:spPr/>
      <dgm:t>
        <a:bodyPr/>
        <a:lstStyle/>
        <a:p>
          <a:endParaRPr lang="en-GB"/>
        </a:p>
      </dgm:t>
    </dgm:pt>
    <dgm:pt modelId="{4C5591D0-D8FE-5C42-B007-483CDED22B3F}">
      <dgm:prSet/>
      <dgm:spPr>
        <a:solidFill>
          <a:schemeClr val="accent1">
            <a:lumMod val="60000"/>
            <a:lumOff val="40000"/>
          </a:schemeClr>
        </a:solidFill>
        <a:ln>
          <a:solidFill>
            <a:srgbClr val="002060"/>
          </a:solidFill>
        </a:ln>
      </dgm:spPr>
      <dgm:t>
        <a:bodyPr/>
        <a:lstStyle/>
        <a:p>
          <a:r>
            <a:rPr lang="en-GB" dirty="0">
              <a:solidFill>
                <a:srgbClr val="002060"/>
              </a:solidFill>
            </a:rPr>
            <a:t>Step 4: Grantee company implements the BDS activities</a:t>
          </a:r>
        </a:p>
      </dgm:t>
    </dgm:pt>
    <dgm:pt modelId="{B1F7076E-21BA-914E-9C54-34AF95FD55C6}" type="parTrans" cxnId="{AFBE2A1D-1756-EB4A-A9F5-FFC2311FD282}">
      <dgm:prSet/>
      <dgm:spPr/>
      <dgm:t>
        <a:bodyPr/>
        <a:lstStyle/>
        <a:p>
          <a:endParaRPr lang="en-GB"/>
        </a:p>
      </dgm:t>
    </dgm:pt>
    <dgm:pt modelId="{E52A5E5B-53BB-F849-AE02-D0B914972070}" type="sibTrans" cxnId="{AFBE2A1D-1756-EB4A-A9F5-FFC2311FD282}">
      <dgm:prSet/>
      <dgm:spPr/>
      <dgm:t>
        <a:bodyPr/>
        <a:lstStyle/>
        <a:p>
          <a:endParaRPr lang="en-GB"/>
        </a:p>
      </dgm:t>
    </dgm:pt>
    <dgm:pt modelId="{FC294E0D-9B0F-8746-A656-F97C3D8D97E1}">
      <dgm:prSet/>
      <dgm:spPr>
        <a:solidFill>
          <a:schemeClr val="accent1">
            <a:lumMod val="75000"/>
          </a:schemeClr>
        </a:solidFill>
        <a:ln>
          <a:solidFill>
            <a:srgbClr val="002060"/>
          </a:solidFill>
        </a:ln>
      </dgm:spPr>
      <dgm:t>
        <a:bodyPr/>
        <a:lstStyle/>
        <a:p>
          <a:r>
            <a:rPr lang="en-GB" dirty="0"/>
            <a:t>Step 5: Upon completion of activities, grantee company submits grant disbursement request</a:t>
          </a:r>
        </a:p>
      </dgm:t>
    </dgm:pt>
    <dgm:pt modelId="{FE1AAC69-0A78-0441-A134-EBC70D8777FD}" type="parTrans" cxnId="{470E656F-A951-004E-8BA7-91859C49D055}">
      <dgm:prSet/>
      <dgm:spPr/>
      <dgm:t>
        <a:bodyPr/>
        <a:lstStyle/>
        <a:p>
          <a:endParaRPr lang="en-GB"/>
        </a:p>
      </dgm:t>
    </dgm:pt>
    <dgm:pt modelId="{6A0BCA90-146E-3B45-9E86-4932A76B3A96}" type="sibTrans" cxnId="{470E656F-A951-004E-8BA7-91859C49D055}">
      <dgm:prSet/>
      <dgm:spPr/>
      <dgm:t>
        <a:bodyPr/>
        <a:lstStyle/>
        <a:p>
          <a:endParaRPr lang="en-GB"/>
        </a:p>
      </dgm:t>
    </dgm:pt>
    <dgm:pt modelId="{A1C5391F-EF5E-0B40-9FAC-6D2EC0E1BE2C}">
      <dgm:prSet/>
      <dgm:spPr>
        <a:solidFill>
          <a:schemeClr val="accent1">
            <a:lumMod val="50000"/>
          </a:schemeClr>
        </a:solidFill>
        <a:ln>
          <a:solidFill>
            <a:srgbClr val="002060"/>
          </a:solidFill>
        </a:ln>
      </dgm:spPr>
      <dgm:t>
        <a:bodyPr/>
        <a:lstStyle/>
        <a:p>
          <a:r>
            <a:rPr lang="en-GB" dirty="0"/>
            <a:t>Step 6: Grant is disbursed by </a:t>
          </a:r>
          <a:r>
            <a:rPr lang="en-GB" dirty="0" err="1"/>
            <a:t>MoIC</a:t>
          </a:r>
          <a:endParaRPr lang="en-GB" dirty="0"/>
        </a:p>
      </dgm:t>
    </dgm:pt>
    <dgm:pt modelId="{A840B70F-90AB-4940-97E6-BD99436DC0E2}" type="parTrans" cxnId="{C8AC71B6-6443-F74F-BF5C-701B57C3B9C1}">
      <dgm:prSet/>
      <dgm:spPr/>
      <dgm:t>
        <a:bodyPr/>
        <a:lstStyle/>
        <a:p>
          <a:endParaRPr lang="en-GB"/>
        </a:p>
      </dgm:t>
    </dgm:pt>
    <dgm:pt modelId="{3D6ADAFF-4E3F-2E4C-B708-38E67AF0C7BB}" type="sibTrans" cxnId="{C8AC71B6-6443-F74F-BF5C-701B57C3B9C1}">
      <dgm:prSet/>
      <dgm:spPr/>
      <dgm:t>
        <a:bodyPr/>
        <a:lstStyle/>
        <a:p>
          <a:endParaRPr lang="en-GB"/>
        </a:p>
      </dgm:t>
    </dgm:pt>
    <dgm:pt modelId="{48956F11-6018-254B-9D34-10CF54958635}" type="pres">
      <dgm:prSet presAssocID="{7445BD38-E11E-E24D-B797-9E6C43DC87F3}" presName="Name0" presStyleCnt="0">
        <dgm:presLayoutVars>
          <dgm:chMax val="7"/>
          <dgm:chPref val="7"/>
          <dgm:dir/>
        </dgm:presLayoutVars>
      </dgm:prSet>
      <dgm:spPr/>
    </dgm:pt>
    <dgm:pt modelId="{B61CF75E-91E0-CF4A-B6CE-17591ED399F0}" type="pres">
      <dgm:prSet presAssocID="{7445BD38-E11E-E24D-B797-9E6C43DC87F3}" presName="Name1" presStyleCnt="0"/>
      <dgm:spPr/>
    </dgm:pt>
    <dgm:pt modelId="{48746454-4DF6-E04E-A1D3-BCF1CCEA3B08}" type="pres">
      <dgm:prSet presAssocID="{7445BD38-E11E-E24D-B797-9E6C43DC87F3}" presName="cycle" presStyleCnt="0"/>
      <dgm:spPr/>
    </dgm:pt>
    <dgm:pt modelId="{0E6A9B32-CC8A-0946-8694-7F4F31FDFEBC}" type="pres">
      <dgm:prSet presAssocID="{7445BD38-E11E-E24D-B797-9E6C43DC87F3}" presName="srcNode" presStyleLbl="node1" presStyleIdx="0" presStyleCnt="6"/>
      <dgm:spPr/>
    </dgm:pt>
    <dgm:pt modelId="{9FDC16C8-CC40-0C43-9E6F-DCA2140764BA}" type="pres">
      <dgm:prSet presAssocID="{7445BD38-E11E-E24D-B797-9E6C43DC87F3}" presName="conn" presStyleLbl="parChTrans1D2" presStyleIdx="0" presStyleCnt="1"/>
      <dgm:spPr/>
    </dgm:pt>
    <dgm:pt modelId="{0FEAF1E8-4928-CF4B-A233-FEC7AFB86880}" type="pres">
      <dgm:prSet presAssocID="{7445BD38-E11E-E24D-B797-9E6C43DC87F3}" presName="extraNode" presStyleLbl="node1" presStyleIdx="0" presStyleCnt="6"/>
      <dgm:spPr/>
    </dgm:pt>
    <dgm:pt modelId="{E65EAD62-9125-814C-875A-5C2B049A979E}" type="pres">
      <dgm:prSet presAssocID="{7445BD38-E11E-E24D-B797-9E6C43DC87F3}" presName="dstNode" presStyleLbl="node1" presStyleIdx="0" presStyleCnt="6"/>
      <dgm:spPr/>
    </dgm:pt>
    <dgm:pt modelId="{259AA1DB-D72D-604C-B2A4-4C5F1B4CCF44}" type="pres">
      <dgm:prSet presAssocID="{897B2D26-CC95-054C-92A2-5926B80312F5}" presName="text_1" presStyleLbl="node1" presStyleIdx="0" presStyleCnt="6">
        <dgm:presLayoutVars>
          <dgm:bulletEnabled val="1"/>
        </dgm:presLayoutVars>
      </dgm:prSet>
      <dgm:spPr/>
    </dgm:pt>
    <dgm:pt modelId="{9AD24B2E-B21C-2B49-A272-988FE5FF5543}" type="pres">
      <dgm:prSet presAssocID="{897B2D26-CC95-054C-92A2-5926B80312F5}" presName="accent_1" presStyleCnt="0"/>
      <dgm:spPr/>
    </dgm:pt>
    <dgm:pt modelId="{8A911685-85ED-A84E-A50B-331F601A4E2E}" type="pres">
      <dgm:prSet presAssocID="{897B2D26-CC95-054C-92A2-5926B80312F5}" presName="accentRepeatNode" presStyleLbl="solidFgAcc1" presStyleIdx="0" presStyleCnt="6"/>
      <dgm:spPr>
        <a:solidFill>
          <a:schemeClr val="bg1"/>
        </a:solidFill>
        <a:ln>
          <a:solidFill>
            <a:srgbClr val="002060"/>
          </a:solidFill>
        </a:ln>
      </dgm:spPr>
    </dgm:pt>
    <dgm:pt modelId="{3C119895-9326-5F4E-9D24-BD8197F20C81}" type="pres">
      <dgm:prSet presAssocID="{E319FA4E-29E8-E34C-A5FD-C44CB7A3F1DA}" presName="text_2" presStyleLbl="node1" presStyleIdx="1" presStyleCnt="6">
        <dgm:presLayoutVars>
          <dgm:bulletEnabled val="1"/>
        </dgm:presLayoutVars>
      </dgm:prSet>
      <dgm:spPr/>
    </dgm:pt>
    <dgm:pt modelId="{724DF665-C1D6-B14D-8027-923CE77E1D00}" type="pres">
      <dgm:prSet presAssocID="{E319FA4E-29E8-E34C-A5FD-C44CB7A3F1DA}" presName="accent_2" presStyleCnt="0"/>
      <dgm:spPr/>
    </dgm:pt>
    <dgm:pt modelId="{F6691566-A2FD-624A-A407-5EF43A1E7D44}" type="pres">
      <dgm:prSet presAssocID="{E319FA4E-29E8-E34C-A5FD-C44CB7A3F1DA}" presName="accentRepeatNode" presStyleLbl="solidFgAcc1" presStyleIdx="1" presStyleCnt="6"/>
      <dgm:spPr>
        <a:solidFill>
          <a:schemeClr val="bg1"/>
        </a:solidFill>
        <a:ln>
          <a:solidFill>
            <a:srgbClr val="002060"/>
          </a:solidFill>
        </a:ln>
      </dgm:spPr>
    </dgm:pt>
    <dgm:pt modelId="{E4DFC674-9584-5F4C-9F96-A3F3A329558F}" type="pres">
      <dgm:prSet presAssocID="{B0B42EBF-3B91-664D-A251-5260B7181BF3}" presName="text_3" presStyleLbl="node1" presStyleIdx="2" presStyleCnt="6">
        <dgm:presLayoutVars>
          <dgm:bulletEnabled val="1"/>
        </dgm:presLayoutVars>
      </dgm:prSet>
      <dgm:spPr/>
    </dgm:pt>
    <dgm:pt modelId="{17B5D4CD-B779-E744-A6FA-AF65766B7915}" type="pres">
      <dgm:prSet presAssocID="{B0B42EBF-3B91-664D-A251-5260B7181BF3}" presName="accent_3" presStyleCnt="0"/>
      <dgm:spPr/>
    </dgm:pt>
    <dgm:pt modelId="{36A0A959-5D61-5540-ADC2-91D59E7154D2}" type="pres">
      <dgm:prSet presAssocID="{B0B42EBF-3B91-664D-A251-5260B7181BF3}" presName="accentRepeatNode" presStyleLbl="solidFgAcc1" presStyleIdx="2" presStyleCnt="6"/>
      <dgm:spPr>
        <a:solidFill>
          <a:schemeClr val="bg1"/>
        </a:solidFill>
        <a:ln>
          <a:solidFill>
            <a:srgbClr val="002060"/>
          </a:solidFill>
        </a:ln>
      </dgm:spPr>
    </dgm:pt>
    <dgm:pt modelId="{2C3A2519-4516-5A45-BDDD-39B7A7720019}" type="pres">
      <dgm:prSet presAssocID="{4C5591D0-D8FE-5C42-B007-483CDED22B3F}" presName="text_4" presStyleLbl="node1" presStyleIdx="3" presStyleCnt="6">
        <dgm:presLayoutVars>
          <dgm:bulletEnabled val="1"/>
        </dgm:presLayoutVars>
      </dgm:prSet>
      <dgm:spPr/>
    </dgm:pt>
    <dgm:pt modelId="{2E2B8408-4708-6A41-BAC5-89F29E4FED86}" type="pres">
      <dgm:prSet presAssocID="{4C5591D0-D8FE-5C42-B007-483CDED22B3F}" presName="accent_4" presStyleCnt="0"/>
      <dgm:spPr/>
    </dgm:pt>
    <dgm:pt modelId="{B637C1CC-D69D-594C-88BF-9D7970EBB51F}" type="pres">
      <dgm:prSet presAssocID="{4C5591D0-D8FE-5C42-B007-483CDED22B3F}" presName="accentRepeatNode" presStyleLbl="solidFgAcc1" presStyleIdx="3" presStyleCnt="6"/>
      <dgm:spPr>
        <a:solidFill>
          <a:schemeClr val="bg1"/>
        </a:solidFill>
        <a:ln>
          <a:solidFill>
            <a:srgbClr val="002060"/>
          </a:solidFill>
        </a:ln>
      </dgm:spPr>
    </dgm:pt>
    <dgm:pt modelId="{447245C1-C042-1B49-928B-C4C7416FA80C}" type="pres">
      <dgm:prSet presAssocID="{FC294E0D-9B0F-8746-A656-F97C3D8D97E1}" presName="text_5" presStyleLbl="node1" presStyleIdx="4" presStyleCnt="6">
        <dgm:presLayoutVars>
          <dgm:bulletEnabled val="1"/>
        </dgm:presLayoutVars>
      </dgm:prSet>
      <dgm:spPr/>
    </dgm:pt>
    <dgm:pt modelId="{3EAA161C-653A-1841-8716-FFBFBCC398AE}" type="pres">
      <dgm:prSet presAssocID="{FC294E0D-9B0F-8746-A656-F97C3D8D97E1}" presName="accent_5" presStyleCnt="0"/>
      <dgm:spPr/>
    </dgm:pt>
    <dgm:pt modelId="{1386022E-6E47-1A4E-898D-08EC58FE9943}" type="pres">
      <dgm:prSet presAssocID="{FC294E0D-9B0F-8746-A656-F97C3D8D97E1}" presName="accentRepeatNode" presStyleLbl="solidFgAcc1" presStyleIdx="4" presStyleCnt="6"/>
      <dgm:spPr>
        <a:solidFill>
          <a:schemeClr val="bg1"/>
        </a:solidFill>
        <a:ln>
          <a:solidFill>
            <a:srgbClr val="002060"/>
          </a:solidFill>
        </a:ln>
      </dgm:spPr>
    </dgm:pt>
    <dgm:pt modelId="{9305FA51-C50D-7246-9A56-F8635987FFA3}" type="pres">
      <dgm:prSet presAssocID="{A1C5391F-EF5E-0B40-9FAC-6D2EC0E1BE2C}" presName="text_6" presStyleLbl="node1" presStyleIdx="5" presStyleCnt="6">
        <dgm:presLayoutVars>
          <dgm:bulletEnabled val="1"/>
        </dgm:presLayoutVars>
      </dgm:prSet>
      <dgm:spPr/>
    </dgm:pt>
    <dgm:pt modelId="{7E38E8FE-3572-764F-9204-E29A4E36EA57}" type="pres">
      <dgm:prSet presAssocID="{A1C5391F-EF5E-0B40-9FAC-6D2EC0E1BE2C}" presName="accent_6" presStyleCnt="0"/>
      <dgm:spPr/>
    </dgm:pt>
    <dgm:pt modelId="{80402095-18EF-704F-A5AA-164BED7D7A37}" type="pres">
      <dgm:prSet presAssocID="{A1C5391F-EF5E-0B40-9FAC-6D2EC0E1BE2C}" presName="accentRepeatNode" presStyleLbl="solidFgAcc1" presStyleIdx="5" presStyleCnt="6"/>
      <dgm:spPr>
        <a:solidFill>
          <a:schemeClr val="bg1"/>
        </a:solidFill>
        <a:ln>
          <a:solidFill>
            <a:srgbClr val="002060"/>
          </a:solidFill>
        </a:ln>
      </dgm:spPr>
    </dgm:pt>
  </dgm:ptLst>
  <dgm:cxnLst>
    <dgm:cxn modelId="{B8742B00-CD2D-C949-A0D2-67106676D6C4}" type="presOf" srcId="{4C5591D0-D8FE-5C42-B007-483CDED22B3F}" destId="{2C3A2519-4516-5A45-BDDD-39B7A7720019}" srcOrd="0" destOrd="0" presId="urn:microsoft.com/office/officeart/2008/layout/VerticalCurvedList"/>
    <dgm:cxn modelId="{F3C59914-C1F6-6C4F-AEE0-BEDB53472021}" type="presOf" srcId="{897B2D26-CC95-054C-92A2-5926B80312F5}" destId="{259AA1DB-D72D-604C-B2A4-4C5F1B4CCF44}" srcOrd="0" destOrd="0" presId="urn:microsoft.com/office/officeart/2008/layout/VerticalCurvedList"/>
    <dgm:cxn modelId="{AFBE2A1D-1756-EB4A-A9F5-FFC2311FD282}" srcId="{7445BD38-E11E-E24D-B797-9E6C43DC87F3}" destId="{4C5591D0-D8FE-5C42-B007-483CDED22B3F}" srcOrd="3" destOrd="0" parTransId="{B1F7076E-21BA-914E-9C54-34AF95FD55C6}" sibTransId="{E52A5E5B-53BB-F849-AE02-D0B914972070}"/>
    <dgm:cxn modelId="{00E8C01E-BC43-4940-9ED1-6B1A749C5384}" srcId="{7445BD38-E11E-E24D-B797-9E6C43DC87F3}" destId="{B0B42EBF-3B91-664D-A251-5260B7181BF3}" srcOrd="2" destOrd="0" parTransId="{51B65C2C-26AE-F043-9312-2332178239CB}" sibTransId="{4DA72678-1623-4B4F-AFC9-866E8DEF864C}"/>
    <dgm:cxn modelId="{9B59A42F-DD23-C94C-B0E2-DC34D3A61984}" type="presOf" srcId="{E319FA4E-29E8-E34C-A5FD-C44CB7A3F1DA}" destId="{3C119895-9326-5F4E-9D24-BD8197F20C81}" srcOrd="0" destOrd="0" presId="urn:microsoft.com/office/officeart/2008/layout/VerticalCurvedList"/>
    <dgm:cxn modelId="{4D467765-986C-744F-A649-BA2596D53D87}" type="presOf" srcId="{F68F513D-0E83-8B46-9809-DA88D5D57778}" destId="{9FDC16C8-CC40-0C43-9E6F-DCA2140764BA}" srcOrd="0" destOrd="0" presId="urn:microsoft.com/office/officeart/2008/layout/VerticalCurvedList"/>
    <dgm:cxn modelId="{D711A14E-7C5E-FC4B-8F0B-66CD0E11B66D}" type="presOf" srcId="{FC294E0D-9B0F-8746-A656-F97C3D8D97E1}" destId="{447245C1-C042-1B49-928B-C4C7416FA80C}" srcOrd="0" destOrd="0" presId="urn:microsoft.com/office/officeart/2008/layout/VerticalCurvedList"/>
    <dgm:cxn modelId="{470E656F-A951-004E-8BA7-91859C49D055}" srcId="{7445BD38-E11E-E24D-B797-9E6C43DC87F3}" destId="{FC294E0D-9B0F-8746-A656-F97C3D8D97E1}" srcOrd="4" destOrd="0" parTransId="{FE1AAC69-0A78-0441-A134-EBC70D8777FD}" sibTransId="{6A0BCA90-146E-3B45-9E86-4932A76B3A96}"/>
    <dgm:cxn modelId="{B3AAA979-485A-3D4F-98AB-0D0C19EDAE2C}" type="presOf" srcId="{A1C5391F-EF5E-0B40-9FAC-6D2EC0E1BE2C}" destId="{9305FA51-C50D-7246-9A56-F8635987FFA3}" srcOrd="0" destOrd="0" presId="urn:microsoft.com/office/officeart/2008/layout/VerticalCurvedList"/>
    <dgm:cxn modelId="{0C0AD382-D4BB-B346-B5AA-76FD3D926297}" srcId="{7445BD38-E11E-E24D-B797-9E6C43DC87F3}" destId="{897B2D26-CC95-054C-92A2-5926B80312F5}" srcOrd="0" destOrd="0" parTransId="{9962C3B9-28E8-CD48-96D2-DE570C32F109}" sibTransId="{F68F513D-0E83-8B46-9809-DA88D5D57778}"/>
    <dgm:cxn modelId="{26F546AF-5B46-BA4E-92E6-B69E109B6BF8}" srcId="{7445BD38-E11E-E24D-B797-9E6C43DC87F3}" destId="{E319FA4E-29E8-E34C-A5FD-C44CB7A3F1DA}" srcOrd="1" destOrd="0" parTransId="{78F3EEF5-CD8C-FD47-ADE5-F32672F2E333}" sibTransId="{30480656-5739-BA40-B661-53E3B35EE5B2}"/>
    <dgm:cxn modelId="{C8AC71B6-6443-F74F-BF5C-701B57C3B9C1}" srcId="{7445BD38-E11E-E24D-B797-9E6C43DC87F3}" destId="{A1C5391F-EF5E-0B40-9FAC-6D2EC0E1BE2C}" srcOrd="5" destOrd="0" parTransId="{A840B70F-90AB-4940-97E6-BD99436DC0E2}" sibTransId="{3D6ADAFF-4E3F-2E4C-B708-38E67AF0C7BB}"/>
    <dgm:cxn modelId="{419998BF-E74E-EA41-B1C1-B5F6B38667A3}" type="presOf" srcId="{B0B42EBF-3B91-664D-A251-5260B7181BF3}" destId="{E4DFC674-9584-5F4C-9F96-A3F3A329558F}" srcOrd="0" destOrd="0" presId="urn:microsoft.com/office/officeart/2008/layout/VerticalCurvedList"/>
    <dgm:cxn modelId="{2F01A4C4-47B4-CF43-895B-250903D74025}" type="presOf" srcId="{7445BD38-E11E-E24D-B797-9E6C43DC87F3}" destId="{48956F11-6018-254B-9D34-10CF54958635}" srcOrd="0" destOrd="0" presId="urn:microsoft.com/office/officeart/2008/layout/VerticalCurvedList"/>
    <dgm:cxn modelId="{49373CA0-9F9C-ED44-BDD6-FCCFD31461D0}" type="presParOf" srcId="{48956F11-6018-254B-9D34-10CF54958635}" destId="{B61CF75E-91E0-CF4A-B6CE-17591ED399F0}" srcOrd="0" destOrd="0" presId="urn:microsoft.com/office/officeart/2008/layout/VerticalCurvedList"/>
    <dgm:cxn modelId="{0B7D6BD3-6D1D-9D4E-BD9D-6FEA34DF0481}" type="presParOf" srcId="{B61CF75E-91E0-CF4A-B6CE-17591ED399F0}" destId="{48746454-4DF6-E04E-A1D3-BCF1CCEA3B08}" srcOrd="0" destOrd="0" presId="urn:microsoft.com/office/officeart/2008/layout/VerticalCurvedList"/>
    <dgm:cxn modelId="{677B6B8A-7685-5D48-9D37-8B5C99568559}" type="presParOf" srcId="{48746454-4DF6-E04E-A1D3-BCF1CCEA3B08}" destId="{0E6A9B32-CC8A-0946-8694-7F4F31FDFEBC}" srcOrd="0" destOrd="0" presId="urn:microsoft.com/office/officeart/2008/layout/VerticalCurvedList"/>
    <dgm:cxn modelId="{971D7784-7B2A-D443-A343-8D41D610A422}" type="presParOf" srcId="{48746454-4DF6-E04E-A1D3-BCF1CCEA3B08}" destId="{9FDC16C8-CC40-0C43-9E6F-DCA2140764BA}" srcOrd="1" destOrd="0" presId="urn:microsoft.com/office/officeart/2008/layout/VerticalCurvedList"/>
    <dgm:cxn modelId="{734E46D2-0E05-ED4A-859E-9A491BAC0B28}" type="presParOf" srcId="{48746454-4DF6-E04E-A1D3-BCF1CCEA3B08}" destId="{0FEAF1E8-4928-CF4B-A233-FEC7AFB86880}" srcOrd="2" destOrd="0" presId="urn:microsoft.com/office/officeart/2008/layout/VerticalCurvedList"/>
    <dgm:cxn modelId="{B7693397-E0A4-A448-8190-C70A3B34CADC}" type="presParOf" srcId="{48746454-4DF6-E04E-A1D3-BCF1CCEA3B08}" destId="{E65EAD62-9125-814C-875A-5C2B049A979E}" srcOrd="3" destOrd="0" presId="urn:microsoft.com/office/officeart/2008/layout/VerticalCurvedList"/>
    <dgm:cxn modelId="{5CA1137E-E5E3-8A45-B7F4-6AEC269BFFBC}" type="presParOf" srcId="{B61CF75E-91E0-CF4A-B6CE-17591ED399F0}" destId="{259AA1DB-D72D-604C-B2A4-4C5F1B4CCF44}" srcOrd="1" destOrd="0" presId="urn:microsoft.com/office/officeart/2008/layout/VerticalCurvedList"/>
    <dgm:cxn modelId="{9F3CE5F5-5411-0840-A0BF-4B3B0F955C96}" type="presParOf" srcId="{B61CF75E-91E0-CF4A-B6CE-17591ED399F0}" destId="{9AD24B2E-B21C-2B49-A272-988FE5FF5543}" srcOrd="2" destOrd="0" presId="urn:microsoft.com/office/officeart/2008/layout/VerticalCurvedList"/>
    <dgm:cxn modelId="{E0B7E4BC-6F97-3945-8906-1E32BB742A55}" type="presParOf" srcId="{9AD24B2E-B21C-2B49-A272-988FE5FF5543}" destId="{8A911685-85ED-A84E-A50B-331F601A4E2E}" srcOrd="0" destOrd="0" presId="urn:microsoft.com/office/officeart/2008/layout/VerticalCurvedList"/>
    <dgm:cxn modelId="{F2B77CEA-0359-B24B-917D-18ABA51C335E}" type="presParOf" srcId="{B61CF75E-91E0-CF4A-B6CE-17591ED399F0}" destId="{3C119895-9326-5F4E-9D24-BD8197F20C81}" srcOrd="3" destOrd="0" presId="urn:microsoft.com/office/officeart/2008/layout/VerticalCurvedList"/>
    <dgm:cxn modelId="{4ECCD436-2451-6B43-8EC6-8C8DDA691C08}" type="presParOf" srcId="{B61CF75E-91E0-CF4A-B6CE-17591ED399F0}" destId="{724DF665-C1D6-B14D-8027-923CE77E1D00}" srcOrd="4" destOrd="0" presId="urn:microsoft.com/office/officeart/2008/layout/VerticalCurvedList"/>
    <dgm:cxn modelId="{C5CF4803-6629-3D46-A7F8-F67759EE2BB0}" type="presParOf" srcId="{724DF665-C1D6-B14D-8027-923CE77E1D00}" destId="{F6691566-A2FD-624A-A407-5EF43A1E7D44}" srcOrd="0" destOrd="0" presId="urn:microsoft.com/office/officeart/2008/layout/VerticalCurvedList"/>
    <dgm:cxn modelId="{887165A0-AF8E-AD43-A727-84DD92ED5EDE}" type="presParOf" srcId="{B61CF75E-91E0-CF4A-B6CE-17591ED399F0}" destId="{E4DFC674-9584-5F4C-9F96-A3F3A329558F}" srcOrd="5" destOrd="0" presId="urn:microsoft.com/office/officeart/2008/layout/VerticalCurvedList"/>
    <dgm:cxn modelId="{9115DAD3-1888-9B46-B7CB-FB293859D3C0}" type="presParOf" srcId="{B61CF75E-91E0-CF4A-B6CE-17591ED399F0}" destId="{17B5D4CD-B779-E744-A6FA-AF65766B7915}" srcOrd="6" destOrd="0" presId="urn:microsoft.com/office/officeart/2008/layout/VerticalCurvedList"/>
    <dgm:cxn modelId="{9A5A7B70-55A6-7049-AB00-CE56D109631E}" type="presParOf" srcId="{17B5D4CD-B779-E744-A6FA-AF65766B7915}" destId="{36A0A959-5D61-5540-ADC2-91D59E7154D2}" srcOrd="0" destOrd="0" presId="urn:microsoft.com/office/officeart/2008/layout/VerticalCurvedList"/>
    <dgm:cxn modelId="{128042EB-9A87-B948-879B-8BB1BF2DCE4B}" type="presParOf" srcId="{B61CF75E-91E0-CF4A-B6CE-17591ED399F0}" destId="{2C3A2519-4516-5A45-BDDD-39B7A7720019}" srcOrd="7" destOrd="0" presId="urn:microsoft.com/office/officeart/2008/layout/VerticalCurvedList"/>
    <dgm:cxn modelId="{4401A16F-84CA-2E44-A15C-3DA22A5DA87D}" type="presParOf" srcId="{B61CF75E-91E0-CF4A-B6CE-17591ED399F0}" destId="{2E2B8408-4708-6A41-BAC5-89F29E4FED86}" srcOrd="8" destOrd="0" presId="urn:microsoft.com/office/officeart/2008/layout/VerticalCurvedList"/>
    <dgm:cxn modelId="{531AB165-E8A3-AC43-BC41-80B4E29E77C7}" type="presParOf" srcId="{2E2B8408-4708-6A41-BAC5-89F29E4FED86}" destId="{B637C1CC-D69D-594C-88BF-9D7970EBB51F}" srcOrd="0" destOrd="0" presId="urn:microsoft.com/office/officeart/2008/layout/VerticalCurvedList"/>
    <dgm:cxn modelId="{A4D6CE2A-66C1-CD4C-BC0F-C3356FFFEBDE}" type="presParOf" srcId="{B61CF75E-91E0-CF4A-B6CE-17591ED399F0}" destId="{447245C1-C042-1B49-928B-C4C7416FA80C}" srcOrd="9" destOrd="0" presId="urn:microsoft.com/office/officeart/2008/layout/VerticalCurvedList"/>
    <dgm:cxn modelId="{9AE60DB2-F9A0-474A-8ECD-CA85164AB075}" type="presParOf" srcId="{B61CF75E-91E0-CF4A-B6CE-17591ED399F0}" destId="{3EAA161C-653A-1841-8716-FFBFBCC398AE}" srcOrd="10" destOrd="0" presId="urn:microsoft.com/office/officeart/2008/layout/VerticalCurvedList"/>
    <dgm:cxn modelId="{516C5950-6933-EC49-B8B3-07FC78640924}" type="presParOf" srcId="{3EAA161C-653A-1841-8716-FFBFBCC398AE}" destId="{1386022E-6E47-1A4E-898D-08EC58FE9943}" srcOrd="0" destOrd="0" presId="urn:microsoft.com/office/officeart/2008/layout/VerticalCurvedList"/>
    <dgm:cxn modelId="{D6EFEF5D-AC29-5649-84A0-698E9FA3A9EB}" type="presParOf" srcId="{B61CF75E-91E0-CF4A-B6CE-17591ED399F0}" destId="{9305FA51-C50D-7246-9A56-F8635987FFA3}" srcOrd="11" destOrd="0" presId="urn:microsoft.com/office/officeart/2008/layout/VerticalCurvedList"/>
    <dgm:cxn modelId="{76781996-3D1E-3F42-9274-A967998566FE}" type="presParOf" srcId="{B61CF75E-91E0-CF4A-B6CE-17591ED399F0}" destId="{7E38E8FE-3572-764F-9204-E29A4E36EA57}" srcOrd="12" destOrd="0" presId="urn:microsoft.com/office/officeart/2008/layout/VerticalCurvedList"/>
    <dgm:cxn modelId="{A58BCF3A-5B11-F24A-84BD-D4A0E7890444}" type="presParOf" srcId="{7E38E8FE-3572-764F-9204-E29A4E36EA57}" destId="{80402095-18EF-704F-A5AA-164BED7D7A3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C16C8-CC40-0C43-9E6F-DCA2140764BA}">
      <dsp:nvSpPr>
        <dsp:cNvPr id="0" name=""/>
        <dsp:cNvSpPr/>
      </dsp:nvSpPr>
      <dsp:spPr>
        <a:xfrm>
          <a:off x="-5697590" y="-872131"/>
          <a:ext cx="6783402" cy="6783402"/>
        </a:xfrm>
        <a:prstGeom prst="blockArc">
          <a:avLst>
            <a:gd name="adj1" fmla="val 18900000"/>
            <a:gd name="adj2" fmla="val 2700000"/>
            <a:gd name="adj3" fmla="val 3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9AA1DB-D72D-604C-B2A4-4C5F1B4CCF44}">
      <dsp:nvSpPr>
        <dsp:cNvPr id="0" name=""/>
        <dsp:cNvSpPr/>
      </dsp:nvSpPr>
      <dsp:spPr>
        <a:xfrm>
          <a:off x="404602" y="265361"/>
          <a:ext cx="6748833" cy="530520"/>
        </a:xfrm>
        <a:prstGeom prst="rect">
          <a:avLst/>
        </a:prstGeom>
        <a:solidFill>
          <a:schemeClr val="bg1">
            <a:lumMod val="95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101"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solidFill>
                <a:srgbClr val="002060"/>
              </a:solidFill>
            </a:rPr>
            <a:t>Step 1: Business advisory and on-line grant application (free of charge)</a:t>
          </a:r>
        </a:p>
      </dsp:txBody>
      <dsp:txXfrm>
        <a:off x="404602" y="265361"/>
        <a:ext cx="6748833" cy="530520"/>
      </dsp:txXfrm>
    </dsp:sp>
    <dsp:sp modelId="{8A911685-85ED-A84E-A50B-331F601A4E2E}">
      <dsp:nvSpPr>
        <dsp:cNvPr id="0" name=""/>
        <dsp:cNvSpPr/>
      </dsp:nvSpPr>
      <dsp:spPr>
        <a:xfrm>
          <a:off x="73027" y="199045"/>
          <a:ext cx="663150" cy="663150"/>
        </a:xfrm>
        <a:prstGeom prst="ellipse">
          <a:avLst/>
        </a:prstGeom>
        <a:solidFill>
          <a:schemeClr val="bg1"/>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3C119895-9326-5F4E-9D24-BD8197F20C81}">
      <dsp:nvSpPr>
        <dsp:cNvPr id="0" name=""/>
        <dsp:cNvSpPr/>
      </dsp:nvSpPr>
      <dsp:spPr>
        <a:xfrm>
          <a:off x="840992" y="1061041"/>
          <a:ext cx="6312443" cy="530520"/>
        </a:xfrm>
        <a:prstGeom prst="rect">
          <a:avLst/>
        </a:prstGeom>
        <a:solidFill>
          <a:schemeClr val="accent1">
            <a:lumMod val="20000"/>
            <a:lumOff val="8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101"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solidFill>
                <a:srgbClr val="002060"/>
              </a:solidFill>
            </a:rPr>
            <a:t>Step 2: Grant application is reviewed and processed by BAF II team</a:t>
          </a:r>
        </a:p>
      </dsp:txBody>
      <dsp:txXfrm>
        <a:off x="840992" y="1061041"/>
        <a:ext cx="6312443" cy="530520"/>
      </dsp:txXfrm>
    </dsp:sp>
    <dsp:sp modelId="{F6691566-A2FD-624A-A407-5EF43A1E7D44}">
      <dsp:nvSpPr>
        <dsp:cNvPr id="0" name=""/>
        <dsp:cNvSpPr/>
      </dsp:nvSpPr>
      <dsp:spPr>
        <a:xfrm>
          <a:off x="509417" y="994726"/>
          <a:ext cx="663150" cy="663150"/>
        </a:xfrm>
        <a:prstGeom prst="ellipse">
          <a:avLst/>
        </a:prstGeom>
        <a:solidFill>
          <a:schemeClr val="bg1"/>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E4DFC674-9584-5F4C-9F96-A3F3A329558F}">
      <dsp:nvSpPr>
        <dsp:cNvPr id="0" name=""/>
        <dsp:cNvSpPr/>
      </dsp:nvSpPr>
      <dsp:spPr>
        <a:xfrm>
          <a:off x="1040542" y="1856721"/>
          <a:ext cx="6112893" cy="530520"/>
        </a:xfrm>
        <a:prstGeom prst="rect">
          <a:avLst/>
        </a:prstGeom>
        <a:solidFill>
          <a:schemeClr val="accent1">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101"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solidFill>
                <a:srgbClr val="002060"/>
              </a:solidFill>
            </a:rPr>
            <a:t>Step 3: Grant application is considered and approved by </a:t>
          </a:r>
          <a:r>
            <a:rPr lang="en-GB" sz="1600" kern="1200" dirty="0" err="1">
              <a:solidFill>
                <a:srgbClr val="002060"/>
              </a:solidFill>
            </a:rPr>
            <a:t>MoIC</a:t>
          </a:r>
          <a:endParaRPr lang="en-GB" sz="1600" kern="1200" dirty="0">
            <a:solidFill>
              <a:srgbClr val="002060"/>
            </a:solidFill>
          </a:endParaRPr>
        </a:p>
      </dsp:txBody>
      <dsp:txXfrm>
        <a:off x="1040542" y="1856721"/>
        <a:ext cx="6112893" cy="530520"/>
      </dsp:txXfrm>
    </dsp:sp>
    <dsp:sp modelId="{36A0A959-5D61-5540-ADC2-91D59E7154D2}">
      <dsp:nvSpPr>
        <dsp:cNvPr id="0" name=""/>
        <dsp:cNvSpPr/>
      </dsp:nvSpPr>
      <dsp:spPr>
        <a:xfrm>
          <a:off x="708966" y="1790406"/>
          <a:ext cx="663150" cy="663150"/>
        </a:xfrm>
        <a:prstGeom prst="ellipse">
          <a:avLst/>
        </a:prstGeom>
        <a:solidFill>
          <a:schemeClr val="bg1"/>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2C3A2519-4516-5A45-BDDD-39B7A7720019}">
      <dsp:nvSpPr>
        <dsp:cNvPr id="0" name=""/>
        <dsp:cNvSpPr/>
      </dsp:nvSpPr>
      <dsp:spPr>
        <a:xfrm>
          <a:off x="1040542" y="2651897"/>
          <a:ext cx="6112893" cy="530520"/>
        </a:xfrm>
        <a:prstGeom prst="rect">
          <a:avLst/>
        </a:prstGeom>
        <a:solidFill>
          <a:schemeClr val="accent1">
            <a:lumMod val="60000"/>
            <a:lumOff val="4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101"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solidFill>
                <a:srgbClr val="002060"/>
              </a:solidFill>
            </a:rPr>
            <a:t>Step 4: Grantee company implements the BDS activities</a:t>
          </a:r>
        </a:p>
      </dsp:txBody>
      <dsp:txXfrm>
        <a:off x="1040542" y="2651897"/>
        <a:ext cx="6112893" cy="530520"/>
      </dsp:txXfrm>
    </dsp:sp>
    <dsp:sp modelId="{B637C1CC-D69D-594C-88BF-9D7970EBB51F}">
      <dsp:nvSpPr>
        <dsp:cNvPr id="0" name=""/>
        <dsp:cNvSpPr/>
      </dsp:nvSpPr>
      <dsp:spPr>
        <a:xfrm>
          <a:off x="708966" y="2585582"/>
          <a:ext cx="663150" cy="663150"/>
        </a:xfrm>
        <a:prstGeom prst="ellipse">
          <a:avLst/>
        </a:prstGeom>
        <a:solidFill>
          <a:schemeClr val="bg1"/>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447245C1-C042-1B49-928B-C4C7416FA80C}">
      <dsp:nvSpPr>
        <dsp:cNvPr id="0" name=""/>
        <dsp:cNvSpPr/>
      </dsp:nvSpPr>
      <dsp:spPr>
        <a:xfrm>
          <a:off x="840992" y="3447577"/>
          <a:ext cx="6312443" cy="530520"/>
        </a:xfrm>
        <a:prstGeom prst="rect">
          <a:avLst/>
        </a:prstGeom>
        <a:solidFill>
          <a:schemeClr val="accent1">
            <a:lumMod val="75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101"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Step 5: Upon completion of activities, grantee company submits grant disbursement request</a:t>
          </a:r>
        </a:p>
      </dsp:txBody>
      <dsp:txXfrm>
        <a:off x="840992" y="3447577"/>
        <a:ext cx="6312443" cy="530520"/>
      </dsp:txXfrm>
    </dsp:sp>
    <dsp:sp modelId="{1386022E-6E47-1A4E-898D-08EC58FE9943}">
      <dsp:nvSpPr>
        <dsp:cNvPr id="0" name=""/>
        <dsp:cNvSpPr/>
      </dsp:nvSpPr>
      <dsp:spPr>
        <a:xfrm>
          <a:off x="509417" y="3381262"/>
          <a:ext cx="663150" cy="663150"/>
        </a:xfrm>
        <a:prstGeom prst="ellipse">
          <a:avLst/>
        </a:prstGeom>
        <a:solidFill>
          <a:schemeClr val="bg1"/>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9305FA51-C50D-7246-9A56-F8635987FFA3}">
      <dsp:nvSpPr>
        <dsp:cNvPr id="0" name=""/>
        <dsp:cNvSpPr/>
      </dsp:nvSpPr>
      <dsp:spPr>
        <a:xfrm>
          <a:off x="404602" y="4243257"/>
          <a:ext cx="6748833" cy="530520"/>
        </a:xfrm>
        <a:prstGeom prst="rect">
          <a:avLst/>
        </a:prstGeom>
        <a:solidFill>
          <a:schemeClr val="accent1">
            <a:lumMod val="5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101"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Step 6: Grant is disbursed by </a:t>
          </a:r>
          <a:r>
            <a:rPr lang="en-GB" sz="1600" kern="1200" dirty="0" err="1"/>
            <a:t>MoIC</a:t>
          </a:r>
          <a:endParaRPr lang="en-GB" sz="1600" kern="1200" dirty="0"/>
        </a:p>
      </dsp:txBody>
      <dsp:txXfrm>
        <a:off x="404602" y="4243257"/>
        <a:ext cx="6748833" cy="530520"/>
      </dsp:txXfrm>
    </dsp:sp>
    <dsp:sp modelId="{80402095-18EF-704F-A5AA-164BED7D7A37}">
      <dsp:nvSpPr>
        <dsp:cNvPr id="0" name=""/>
        <dsp:cNvSpPr/>
      </dsp:nvSpPr>
      <dsp:spPr>
        <a:xfrm>
          <a:off x="73027" y="4176942"/>
          <a:ext cx="663150" cy="663150"/>
        </a:xfrm>
        <a:prstGeom prst="ellipse">
          <a:avLst/>
        </a:prstGeom>
        <a:solidFill>
          <a:schemeClr val="bg1"/>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2FA6E25-4091-BC48-883A-A7067DBB9B31}" type="datetimeFigureOut">
              <a:rPr lang="en-US" smtClean="0"/>
              <a:t>8/4/2021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ACA0A-7232-3B42-9CD4-19321F34F31D}" type="slidenum">
              <a:rPr lang="en-US" smtClean="0"/>
              <a:t>‹#›</a:t>
            </a:fld>
            <a:endParaRPr lang="en-US"/>
          </a:p>
        </p:txBody>
      </p:sp>
    </p:spTree>
    <p:extLst>
      <p:ext uri="{BB962C8B-B14F-4D97-AF65-F5344CB8AC3E}">
        <p14:creationId xmlns:p14="http://schemas.microsoft.com/office/powerpoint/2010/main" val="2245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2FA6E25-4091-BC48-883A-A7067DBB9B31}" type="datetimeFigureOut">
              <a:rPr lang="en-US" smtClean="0"/>
              <a:t>8/4/2021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ACA0A-7232-3B42-9CD4-19321F34F31D}" type="slidenum">
              <a:rPr lang="en-US" smtClean="0"/>
              <a:t>‹#›</a:t>
            </a:fld>
            <a:endParaRPr lang="en-US"/>
          </a:p>
        </p:txBody>
      </p:sp>
    </p:spTree>
    <p:extLst>
      <p:ext uri="{BB962C8B-B14F-4D97-AF65-F5344CB8AC3E}">
        <p14:creationId xmlns:p14="http://schemas.microsoft.com/office/powerpoint/2010/main" val="2525634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2FA6E25-4091-BC48-883A-A7067DBB9B31}" type="datetimeFigureOut">
              <a:rPr lang="en-US" smtClean="0"/>
              <a:t>8/4/2021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ACA0A-7232-3B42-9CD4-19321F34F31D}" type="slidenum">
              <a:rPr lang="en-US" smtClean="0"/>
              <a:t>‹#›</a:t>
            </a:fld>
            <a:endParaRPr lang="en-US"/>
          </a:p>
        </p:txBody>
      </p:sp>
    </p:spTree>
    <p:extLst>
      <p:ext uri="{BB962C8B-B14F-4D97-AF65-F5344CB8AC3E}">
        <p14:creationId xmlns:p14="http://schemas.microsoft.com/office/powerpoint/2010/main" val="3339877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2FA6E25-4091-BC48-883A-A7067DBB9B31}" type="datetimeFigureOut">
              <a:rPr lang="en-US" smtClean="0"/>
              <a:t>8/4/2021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ACA0A-7232-3B42-9CD4-19321F34F31D}" type="slidenum">
              <a:rPr lang="en-US" smtClean="0"/>
              <a:t>‹#›</a:t>
            </a:fld>
            <a:endParaRPr lang="en-US"/>
          </a:p>
        </p:txBody>
      </p:sp>
    </p:spTree>
    <p:extLst>
      <p:ext uri="{BB962C8B-B14F-4D97-AF65-F5344CB8AC3E}">
        <p14:creationId xmlns:p14="http://schemas.microsoft.com/office/powerpoint/2010/main" val="102268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2FA6E25-4091-BC48-883A-A7067DBB9B31}" type="datetimeFigureOut">
              <a:rPr lang="en-US" smtClean="0"/>
              <a:t>8/4/2021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ACA0A-7232-3B42-9CD4-19321F34F31D}" type="slidenum">
              <a:rPr lang="en-US" smtClean="0"/>
              <a:t>‹#›</a:t>
            </a:fld>
            <a:endParaRPr lang="en-US"/>
          </a:p>
        </p:txBody>
      </p:sp>
    </p:spTree>
    <p:extLst>
      <p:ext uri="{BB962C8B-B14F-4D97-AF65-F5344CB8AC3E}">
        <p14:creationId xmlns:p14="http://schemas.microsoft.com/office/powerpoint/2010/main" val="2473250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2FA6E25-4091-BC48-883A-A7067DBB9B31}" type="datetimeFigureOut">
              <a:rPr lang="en-US" smtClean="0"/>
              <a:t>8/4/2021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ACA0A-7232-3B42-9CD4-19321F34F31D}" type="slidenum">
              <a:rPr lang="en-US" smtClean="0"/>
              <a:t>‹#›</a:t>
            </a:fld>
            <a:endParaRPr lang="en-US"/>
          </a:p>
        </p:txBody>
      </p:sp>
    </p:spTree>
    <p:extLst>
      <p:ext uri="{BB962C8B-B14F-4D97-AF65-F5344CB8AC3E}">
        <p14:creationId xmlns:p14="http://schemas.microsoft.com/office/powerpoint/2010/main" val="161947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2FA6E25-4091-BC48-883A-A7067DBB9B31}" type="datetimeFigureOut">
              <a:rPr lang="en-US" smtClean="0"/>
              <a:t>8/4/2021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AACA0A-7232-3B42-9CD4-19321F34F31D}" type="slidenum">
              <a:rPr lang="en-US" smtClean="0"/>
              <a:t>‹#›</a:t>
            </a:fld>
            <a:endParaRPr lang="en-US"/>
          </a:p>
        </p:txBody>
      </p:sp>
    </p:spTree>
    <p:extLst>
      <p:ext uri="{BB962C8B-B14F-4D97-AF65-F5344CB8AC3E}">
        <p14:creationId xmlns:p14="http://schemas.microsoft.com/office/powerpoint/2010/main" val="1242848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2FA6E25-4091-BC48-883A-A7067DBB9B31}" type="datetimeFigureOut">
              <a:rPr lang="en-US" smtClean="0"/>
              <a:t>8/4/2021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AACA0A-7232-3B42-9CD4-19321F34F31D}" type="slidenum">
              <a:rPr lang="en-US" smtClean="0"/>
              <a:t>‹#›</a:t>
            </a:fld>
            <a:endParaRPr lang="en-US"/>
          </a:p>
        </p:txBody>
      </p:sp>
    </p:spTree>
    <p:extLst>
      <p:ext uri="{BB962C8B-B14F-4D97-AF65-F5344CB8AC3E}">
        <p14:creationId xmlns:p14="http://schemas.microsoft.com/office/powerpoint/2010/main" val="3907490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FA6E25-4091-BC48-883A-A7067DBB9B31}" type="datetimeFigureOut">
              <a:rPr lang="en-US" smtClean="0"/>
              <a:t>8/4/2021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AACA0A-7232-3B42-9CD4-19321F34F31D}" type="slidenum">
              <a:rPr lang="en-US" smtClean="0"/>
              <a:t>‹#›</a:t>
            </a:fld>
            <a:endParaRPr lang="en-US"/>
          </a:p>
        </p:txBody>
      </p:sp>
    </p:spTree>
    <p:extLst>
      <p:ext uri="{BB962C8B-B14F-4D97-AF65-F5344CB8AC3E}">
        <p14:creationId xmlns:p14="http://schemas.microsoft.com/office/powerpoint/2010/main" val="847152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2FA6E25-4091-BC48-883A-A7067DBB9B31}" type="datetimeFigureOut">
              <a:rPr lang="en-US" smtClean="0"/>
              <a:t>8/4/2021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ACA0A-7232-3B42-9CD4-19321F34F31D}" type="slidenum">
              <a:rPr lang="en-US" smtClean="0"/>
              <a:t>‹#›</a:t>
            </a:fld>
            <a:endParaRPr lang="en-US"/>
          </a:p>
        </p:txBody>
      </p:sp>
    </p:spTree>
    <p:extLst>
      <p:ext uri="{BB962C8B-B14F-4D97-AF65-F5344CB8AC3E}">
        <p14:creationId xmlns:p14="http://schemas.microsoft.com/office/powerpoint/2010/main" val="330973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2FA6E25-4091-BC48-883A-A7067DBB9B31}" type="datetimeFigureOut">
              <a:rPr lang="en-US" smtClean="0"/>
              <a:t>8/4/2021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ACA0A-7232-3B42-9CD4-19321F34F31D}" type="slidenum">
              <a:rPr lang="en-US" smtClean="0"/>
              <a:t>‹#›</a:t>
            </a:fld>
            <a:endParaRPr lang="en-US"/>
          </a:p>
        </p:txBody>
      </p:sp>
    </p:spTree>
    <p:extLst>
      <p:ext uri="{BB962C8B-B14F-4D97-AF65-F5344CB8AC3E}">
        <p14:creationId xmlns:p14="http://schemas.microsoft.com/office/powerpoint/2010/main" val="2423096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A6E25-4091-BC48-883A-A7067DBB9B31}" type="datetimeFigureOut">
              <a:rPr lang="en-US" smtClean="0"/>
              <a:t>8/4/2021</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AACA0A-7232-3B42-9CD4-19321F34F31D}" type="slidenum">
              <a:rPr lang="en-US" smtClean="0"/>
              <a:t>‹#›</a:t>
            </a:fld>
            <a:endParaRPr lang="en-US"/>
          </a:p>
        </p:txBody>
      </p:sp>
    </p:spTree>
    <p:extLst>
      <p:ext uri="{BB962C8B-B14F-4D97-AF65-F5344CB8AC3E}">
        <p14:creationId xmlns:p14="http://schemas.microsoft.com/office/powerpoint/2010/main" val="2899265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baflaos.com/" TargetMode="External"/><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371042-54DD-F941-AA68-C1D0BFCEE428}"/>
              </a:ext>
            </a:extLst>
          </p:cNvPr>
          <p:cNvPicPr>
            <a:picLocks noChangeAspect="1"/>
          </p:cNvPicPr>
          <p:nvPr/>
        </p:nvPicPr>
        <p:blipFill>
          <a:blip r:embed="rId2"/>
          <a:stretch>
            <a:fillRect/>
          </a:stretch>
        </p:blipFill>
        <p:spPr>
          <a:xfrm>
            <a:off x="7156182" y="107334"/>
            <a:ext cx="2595612" cy="1902245"/>
          </a:xfrm>
          <a:prstGeom prst="rect">
            <a:avLst/>
          </a:prstGeom>
        </p:spPr>
      </p:pic>
      <p:pic>
        <p:nvPicPr>
          <p:cNvPr id="5" name="Picture 4">
            <a:extLst>
              <a:ext uri="{FF2B5EF4-FFF2-40B4-BE49-F238E27FC236}">
                <a16:creationId xmlns:a16="http://schemas.microsoft.com/office/drawing/2014/main" id="{BF9356D1-95E4-5249-8BB8-3202E092AF27}"/>
              </a:ext>
            </a:extLst>
          </p:cNvPr>
          <p:cNvPicPr>
            <a:picLocks noChangeAspect="1"/>
          </p:cNvPicPr>
          <p:nvPr/>
        </p:nvPicPr>
        <p:blipFill>
          <a:blip r:embed="rId3"/>
          <a:stretch>
            <a:fillRect/>
          </a:stretch>
        </p:blipFill>
        <p:spPr>
          <a:xfrm>
            <a:off x="395271" y="337973"/>
            <a:ext cx="2072189" cy="720484"/>
          </a:xfrm>
          <a:prstGeom prst="rect">
            <a:avLst/>
          </a:prstGeom>
        </p:spPr>
      </p:pic>
      <p:pic>
        <p:nvPicPr>
          <p:cNvPr id="6" name="Picture 5">
            <a:extLst>
              <a:ext uri="{FF2B5EF4-FFF2-40B4-BE49-F238E27FC236}">
                <a16:creationId xmlns:a16="http://schemas.microsoft.com/office/drawing/2014/main" id="{AD53ED2E-ED8A-1D49-A3F5-98C9C8C8093D}"/>
              </a:ext>
            </a:extLst>
          </p:cNvPr>
          <p:cNvPicPr>
            <a:picLocks noChangeAspect="1"/>
          </p:cNvPicPr>
          <p:nvPr/>
        </p:nvPicPr>
        <p:blipFill>
          <a:blip r:embed="rId4"/>
          <a:stretch>
            <a:fillRect/>
          </a:stretch>
        </p:blipFill>
        <p:spPr>
          <a:xfrm>
            <a:off x="605257" y="5835704"/>
            <a:ext cx="1108683" cy="523544"/>
          </a:xfrm>
          <a:prstGeom prst="rect">
            <a:avLst/>
          </a:prstGeom>
        </p:spPr>
      </p:pic>
      <p:pic>
        <p:nvPicPr>
          <p:cNvPr id="7" name="Picture 6">
            <a:extLst>
              <a:ext uri="{FF2B5EF4-FFF2-40B4-BE49-F238E27FC236}">
                <a16:creationId xmlns:a16="http://schemas.microsoft.com/office/drawing/2014/main" id="{9A1FE764-BA71-DB42-B4AA-5D88BC826F2F}"/>
              </a:ext>
            </a:extLst>
          </p:cNvPr>
          <p:cNvPicPr>
            <a:picLocks noChangeAspect="1"/>
          </p:cNvPicPr>
          <p:nvPr/>
        </p:nvPicPr>
        <p:blipFill>
          <a:blip r:embed="rId5"/>
          <a:stretch>
            <a:fillRect/>
          </a:stretch>
        </p:blipFill>
        <p:spPr>
          <a:xfrm>
            <a:off x="1942302" y="5835704"/>
            <a:ext cx="1500888" cy="457899"/>
          </a:xfrm>
          <a:prstGeom prst="rect">
            <a:avLst/>
          </a:prstGeom>
        </p:spPr>
      </p:pic>
      <p:pic>
        <p:nvPicPr>
          <p:cNvPr id="8" name="Picture 7">
            <a:extLst>
              <a:ext uri="{FF2B5EF4-FFF2-40B4-BE49-F238E27FC236}">
                <a16:creationId xmlns:a16="http://schemas.microsoft.com/office/drawing/2014/main" id="{D646EBF4-A8D4-344B-AA89-685F7B4DFC5E}"/>
              </a:ext>
            </a:extLst>
          </p:cNvPr>
          <p:cNvPicPr>
            <a:picLocks noChangeAspect="1"/>
          </p:cNvPicPr>
          <p:nvPr/>
        </p:nvPicPr>
        <p:blipFill>
          <a:blip r:embed="rId6"/>
          <a:stretch>
            <a:fillRect/>
          </a:stretch>
        </p:blipFill>
        <p:spPr>
          <a:xfrm>
            <a:off x="3730953" y="5801890"/>
            <a:ext cx="1762165" cy="523543"/>
          </a:xfrm>
          <a:prstGeom prst="rect">
            <a:avLst/>
          </a:prstGeom>
        </p:spPr>
      </p:pic>
      <p:pic>
        <p:nvPicPr>
          <p:cNvPr id="9" name="Picture 8">
            <a:extLst>
              <a:ext uri="{FF2B5EF4-FFF2-40B4-BE49-F238E27FC236}">
                <a16:creationId xmlns:a16="http://schemas.microsoft.com/office/drawing/2014/main" id="{DAC99DC8-A0BA-DB44-A761-A530F67A46F2}"/>
              </a:ext>
            </a:extLst>
          </p:cNvPr>
          <p:cNvPicPr>
            <a:picLocks noChangeAspect="1"/>
          </p:cNvPicPr>
          <p:nvPr/>
        </p:nvPicPr>
        <p:blipFill>
          <a:blip r:embed="rId7"/>
          <a:stretch>
            <a:fillRect/>
          </a:stretch>
        </p:blipFill>
        <p:spPr>
          <a:xfrm>
            <a:off x="5780881" y="5801891"/>
            <a:ext cx="2112059" cy="511684"/>
          </a:xfrm>
          <a:prstGeom prst="rect">
            <a:avLst/>
          </a:prstGeom>
        </p:spPr>
      </p:pic>
      <p:pic>
        <p:nvPicPr>
          <p:cNvPr id="10" name="Picture 9">
            <a:extLst>
              <a:ext uri="{FF2B5EF4-FFF2-40B4-BE49-F238E27FC236}">
                <a16:creationId xmlns:a16="http://schemas.microsoft.com/office/drawing/2014/main" id="{0D841CBE-72BB-B745-8C37-9869001617BE}"/>
              </a:ext>
            </a:extLst>
          </p:cNvPr>
          <p:cNvPicPr>
            <a:picLocks noChangeAspect="1"/>
          </p:cNvPicPr>
          <p:nvPr/>
        </p:nvPicPr>
        <p:blipFill>
          <a:blip r:embed="rId8"/>
          <a:stretch>
            <a:fillRect/>
          </a:stretch>
        </p:blipFill>
        <p:spPr>
          <a:xfrm>
            <a:off x="8209237" y="5362912"/>
            <a:ext cx="1409160" cy="1157115"/>
          </a:xfrm>
          <a:prstGeom prst="rect">
            <a:avLst/>
          </a:prstGeom>
        </p:spPr>
      </p:pic>
      <p:sp>
        <p:nvSpPr>
          <p:cNvPr id="11" name="Title 1">
            <a:extLst>
              <a:ext uri="{FF2B5EF4-FFF2-40B4-BE49-F238E27FC236}">
                <a16:creationId xmlns:a16="http://schemas.microsoft.com/office/drawing/2014/main" id="{A9624A2F-2F8A-7F42-95A4-EE97D986C613}"/>
              </a:ext>
            </a:extLst>
          </p:cNvPr>
          <p:cNvSpPr>
            <a:spLocks noGrp="1"/>
          </p:cNvSpPr>
          <p:nvPr>
            <p:ph type="ctrTitle"/>
          </p:nvPr>
        </p:nvSpPr>
        <p:spPr>
          <a:xfrm>
            <a:off x="847928" y="2065303"/>
            <a:ext cx="8210144" cy="1653685"/>
          </a:xfrm>
        </p:spPr>
        <p:txBody>
          <a:bodyPr>
            <a:normAutofit/>
          </a:bodyPr>
          <a:lstStyle/>
          <a:p>
            <a:r>
              <a:rPr lang="en-US" sz="4000" dirty="0">
                <a:solidFill>
                  <a:srgbClr val="002060"/>
                </a:solidFill>
                <a:latin typeface="+mn-lt"/>
              </a:rPr>
              <a:t>BAF II Guidelines:</a:t>
            </a:r>
            <a:br>
              <a:rPr lang="en-US" dirty="0">
                <a:solidFill>
                  <a:srgbClr val="002060"/>
                </a:solidFill>
                <a:latin typeface="+mn-lt"/>
              </a:rPr>
            </a:br>
            <a:r>
              <a:rPr lang="en-US" sz="5300" dirty="0">
                <a:solidFill>
                  <a:srgbClr val="002060"/>
                </a:solidFill>
                <a:latin typeface="+mn-lt"/>
              </a:rPr>
              <a:t>Grant Application Procedure</a:t>
            </a:r>
            <a:endParaRPr lang="en-GB" sz="5300" dirty="0">
              <a:solidFill>
                <a:srgbClr val="002060"/>
              </a:solidFill>
              <a:latin typeface="+mn-lt"/>
            </a:endParaRPr>
          </a:p>
        </p:txBody>
      </p:sp>
    </p:spTree>
    <p:extLst>
      <p:ext uri="{BB962C8B-B14F-4D97-AF65-F5344CB8AC3E}">
        <p14:creationId xmlns:p14="http://schemas.microsoft.com/office/powerpoint/2010/main" val="1308132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E10E5-A58D-464A-8684-178D53878310}"/>
              </a:ext>
            </a:extLst>
          </p:cNvPr>
          <p:cNvPicPr>
            <a:picLocks noChangeAspect="1"/>
          </p:cNvPicPr>
          <p:nvPr/>
        </p:nvPicPr>
        <p:blipFill>
          <a:blip r:embed="rId2"/>
          <a:stretch>
            <a:fillRect/>
          </a:stretch>
        </p:blipFill>
        <p:spPr>
          <a:xfrm>
            <a:off x="8179904" y="5533511"/>
            <a:ext cx="1581616" cy="1159119"/>
          </a:xfrm>
          <a:prstGeom prst="rect">
            <a:avLst/>
          </a:prstGeom>
        </p:spPr>
      </p:pic>
      <p:pic>
        <p:nvPicPr>
          <p:cNvPr id="5" name="Content Placeholder 3">
            <a:extLst>
              <a:ext uri="{FF2B5EF4-FFF2-40B4-BE49-F238E27FC236}">
                <a16:creationId xmlns:a16="http://schemas.microsoft.com/office/drawing/2014/main" id="{57767660-A7DF-A847-B979-2A98C8DB7A94}"/>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4313" t="4558" r="116" b="3636"/>
          <a:stretch/>
        </p:blipFill>
        <p:spPr bwMode="auto">
          <a:xfrm>
            <a:off x="359596" y="1523723"/>
            <a:ext cx="7489860" cy="5000368"/>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001C5A7-8FD8-7D47-878B-DF5B3B360BAC}"/>
              </a:ext>
            </a:extLst>
          </p:cNvPr>
          <p:cNvSpPr txBox="1"/>
          <p:nvPr/>
        </p:nvSpPr>
        <p:spPr>
          <a:xfrm>
            <a:off x="421143" y="1063745"/>
            <a:ext cx="6829755" cy="312586"/>
          </a:xfrm>
          <a:prstGeom prst="rect">
            <a:avLst/>
          </a:prstGeom>
          <a:noFill/>
        </p:spPr>
        <p:txBody>
          <a:bodyPr wrap="none" rtlCol="0">
            <a:spAutoFit/>
          </a:bodyPr>
          <a:lstStyle/>
          <a:p>
            <a:pPr>
              <a:lnSpc>
                <a:spcPct val="107000"/>
              </a:lnSpc>
              <a:spcAft>
                <a:spcPts val="800"/>
              </a:spcAft>
            </a:pPr>
            <a:r>
              <a:rPr lang="en-US" sz="1400" dirty="0">
                <a:solidFill>
                  <a:srgbClr val="002060"/>
                </a:solidFill>
                <a:ea typeface="Calibri" panose="020F0502020204030204" pitchFamily="34" charset="0"/>
                <a:cs typeface="Angsana New" panose="02020603050405020304" pitchFamily="18" charset="-34"/>
              </a:rPr>
              <a:t>Step 2: Fill in your information in the register, as BAF Client, if you want to apply for a grant.</a:t>
            </a:r>
          </a:p>
        </p:txBody>
      </p:sp>
      <p:sp>
        <p:nvSpPr>
          <p:cNvPr id="7" name="TextBox 6">
            <a:extLst>
              <a:ext uri="{FF2B5EF4-FFF2-40B4-BE49-F238E27FC236}">
                <a16:creationId xmlns:a16="http://schemas.microsoft.com/office/drawing/2014/main" id="{91C3CA77-7874-E04A-B13D-19EE6B74288B}"/>
              </a:ext>
            </a:extLst>
          </p:cNvPr>
          <p:cNvSpPr txBox="1"/>
          <p:nvPr/>
        </p:nvSpPr>
        <p:spPr>
          <a:xfrm>
            <a:off x="421143" y="428721"/>
            <a:ext cx="5688737" cy="800219"/>
          </a:xfrm>
          <a:prstGeom prst="rect">
            <a:avLst/>
          </a:prstGeom>
          <a:noFill/>
        </p:spPr>
        <p:txBody>
          <a:bodyPr wrap="none" rtlCol="0">
            <a:spAutoFit/>
          </a:bodyPr>
          <a:lstStyle/>
          <a:p>
            <a:r>
              <a:rPr lang="en-GB" sz="2800" dirty="0">
                <a:solidFill>
                  <a:srgbClr val="002060"/>
                </a:solidFill>
              </a:rPr>
              <a:t>BAF II’s on-line application process (2)</a:t>
            </a:r>
          </a:p>
          <a:p>
            <a:endParaRPr lang="en-US" dirty="0"/>
          </a:p>
        </p:txBody>
      </p:sp>
      <p:cxnSp>
        <p:nvCxnSpPr>
          <p:cNvPr id="8" name="Straight Arrow Connector 7">
            <a:extLst>
              <a:ext uri="{FF2B5EF4-FFF2-40B4-BE49-F238E27FC236}">
                <a16:creationId xmlns:a16="http://schemas.microsoft.com/office/drawing/2014/main" id="{A605353A-0CC1-9A49-A135-402254EB2453}"/>
              </a:ext>
            </a:extLst>
          </p:cNvPr>
          <p:cNvCxnSpPr>
            <a:cxnSpLocks/>
            <a:stCxn id="6" idx="2"/>
          </p:cNvCxnSpPr>
          <p:nvPr/>
        </p:nvCxnSpPr>
        <p:spPr>
          <a:xfrm flipH="1">
            <a:off x="3595955" y="1376331"/>
            <a:ext cx="240066" cy="137714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252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8DA1B48D-353E-E148-BFAE-B0C988A83321}"/>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175" t="4420" r="3220" b="3670"/>
          <a:stretch/>
        </p:blipFill>
        <p:spPr bwMode="auto">
          <a:xfrm>
            <a:off x="526354" y="1797978"/>
            <a:ext cx="6881313" cy="449313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3157A89-49FD-EE45-9CC3-630C4F6ED99D}"/>
              </a:ext>
            </a:extLst>
          </p:cNvPr>
          <p:cNvPicPr>
            <a:picLocks noChangeAspect="1"/>
          </p:cNvPicPr>
          <p:nvPr/>
        </p:nvPicPr>
        <p:blipFill>
          <a:blip r:embed="rId3"/>
          <a:stretch>
            <a:fillRect/>
          </a:stretch>
        </p:blipFill>
        <p:spPr>
          <a:xfrm>
            <a:off x="8179904" y="5533511"/>
            <a:ext cx="1581616" cy="1159119"/>
          </a:xfrm>
          <a:prstGeom prst="rect">
            <a:avLst/>
          </a:prstGeom>
        </p:spPr>
      </p:pic>
      <p:sp>
        <p:nvSpPr>
          <p:cNvPr id="7" name="TextBox 6">
            <a:extLst>
              <a:ext uri="{FF2B5EF4-FFF2-40B4-BE49-F238E27FC236}">
                <a16:creationId xmlns:a16="http://schemas.microsoft.com/office/drawing/2014/main" id="{DC4ADCC9-0F9E-C843-BC44-40C2BD8F235A}"/>
              </a:ext>
            </a:extLst>
          </p:cNvPr>
          <p:cNvSpPr txBox="1"/>
          <p:nvPr/>
        </p:nvSpPr>
        <p:spPr>
          <a:xfrm>
            <a:off x="421143" y="428721"/>
            <a:ext cx="5688737" cy="800219"/>
          </a:xfrm>
          <a:prstGeom prst="rect">
            <a:avLst/>
          </a:prstGeom>
          <a:noFill/>
        </p:spPr>
        <p:txBody>
          <a:bodyPr wrap="none" rtlCol="0">
            <a:spAutoFit/>
          </a:bodyPr>
          <a:lstStyle/>
          <a:p>
            <a:r>
              <a:rPr lang="en-GB" sz="2800" dirty="0">
                <a:solidFill>
                  <a:srgbClr val="002060"/>
                </a:solidFill>
              </a:rPr>
              <a:t>BAF II’s on-line application process (3)</a:t>
            </a:r>
          </a:p>
          <a:p>
            <a:endParaRPr lang="en-US" dirty="0"/>
          </a:p>
        </p:txBody>
      </p:sp>
      <p:sp>
        <p:nvSpPr>
          <p:cNvPr id="8" name="TextBox 7">
            <a:extLst>
              <a:ext uri="{FF2B5EF4-FFF2-40B4-BE49-F238E27FC236}">
                <a16:creationId xmlns:a16="http://schemas.microsoft.com/office/drawing/2014/main" id="{0AFE584C-A767-F743-AAD7-EA75695E541F}"/>
              </a:ext>
            </a:extLst>
          </p:cNvPr>
          <p:cNvSpPr txBox="1"/>
          <p:nvPr/>
        </p:nvSpPr>
        <p:spPr>
          <a:xfrm>
            <a:off x="421143" y="1222861"/>
            <a:ext cx="7376942" cy="312586"/>
          </a:xfrm>
          <a:prstGeom prst="rect">
            <a:avLst/>
          </a:prstGeom>
          <a:noFill/>
        </p:spPr>
        <p:txBody>
          <a:bodyPr wrap="square" rtlCol="0">
            <a:spAutoFit/>
          </a:bodyPr>
          <a:lstStyle/>
          <a:p>
            <a:pPr>
              <a:lnSpc>
                <a:spcPct val="107000"/>
              </a:lnSpc>
              <a:spcAft>
                <a:spcPts val="800"/>
              </a:spcAft>
            </a:pPr>
            <a:r>
              <a:rPr lang="en-US" sz="1400" dirty="0">
                <a:solidFill>
                  <a:srgbClr val="002060"/>
                </a:solidFill>
                <a:ea typeface="Calibri" panose="020F0502020204030204" pitchFamily="34" charset="0"/>
                <a:cs typeface="Angsana New" panose="02020603050405020304" pitchFamily="18" charset="-34"/>
              </a:rPr>
              <a:t>Step 3: Go to Login, and insert the email address and password you used to register in step 2.</a:t>
            </a:r>
          </a:p>
        </p:txBody>
      </p:sp>
      <p:cxnSp>
        <p:nvCxnSpPr>
          <p:cNvPr id="9" name="Straight Arrow Connector 8">
            <a:extLst>
              <a:ext uri="{FF2B5EF4-FFF2-40B4-BE49-F238E27FC236}">
                <a16:creationId xmlns:a16="http://schemas.microsoft.com/office/drawing/2014/main" id="{0A0D2F44-105A-7241-A78A-54A1F1F7EBFF}"/>
              </a:ext>
            </a:extLst>
          </p:cNvPr>
          <p:cNvCxnSpPr>
            <a:cxnSpLocks/>
            <a:stCxn id="8" idx="2"/>
          </p:cNvCxnSpPr>
          <p:nvPr/>
        </p:nvCxnSpPr>
        <p:spPr>
          <a:xfrm flipH="1">
            <a:off x="2722652" y="1535447"/>
            <a:ext cx="1386962" cy="301600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403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B698C-7638-6345-82BF-173D1E30DEFE}"/>
              </a:ext>
            </a:extLst>
          </p:cNvPr>
          <p:cNvPicPr>
            <a:picLocks noChangeAspect="1"/>
          </p:cNvPicPr>
          <p:nvPr/>
        </p:nvPicPr>
        <p:blipFill>
          <a:blip r:embed="rId2"/>
          <a:stretch>
            <a:fillRect/>
          </a:stretch>
        </p:blipFill>
        <p:spPr>
          <a:xfrm>
            <a:off x="8179904" y="5533511"/>
            <a:ext cx="1581616" cy="1159119"/>
          </a:xfrm>
          <a:prstGeom prst="rect">
            <a:avLst/>
          </a:prstGeom>
        </p:spPr>
      </p:pic>
      <p:pic>
        <p:nvPicPr>
          <p:cNvPr id="5" name="Content Placeholder 3">
            <a:extLst>
              <a:ext uri="{FF2B5EF4-FFF2-40B4-BE49-F238E27FC236}">
                <a16:creationId xmlns:a16="http://schemas.microsoft.com/office/drawing/2014/main" id="{C7180922-AEDF-C847-8309-971363AAA0ED}"/>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t="4236" r="2089" b="46762"/>
          <a:stretch/>
        </p:blipFill>
        <p:spPr bwMode="auto">
          <a:xfrm>
            <a:off x="419518" y="1745924"/>
            <a:ext cx="9125174" cy="388921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817D5192-F5D7-584F-8ED7-FD3909FC9FB1}"/>
              </a:ext>
            </a:extLst>
          </p:cNvPr>
          <p:cNvSpPr txBox="1"/>
          <p:nvPr/>
        </p:nvSpPr>
        <p:spPr>
          <a:xfrm>
            <a:off x="421143" y="428721"/>
            <a:ext cx="5688737" cy="800219"/>
          </a:xfrm>
          <a:prstGeom prst="rect">
            <a:avLst/>
          </a:prstGeom>
          <a:noFill/>
        </p:spPr>
        <p:txBody>
          <a:bodyPr wrap="none" rtlCol="0">
            <a:spAutoFit/>
          </a:bodyPr>
          <a:lstStyle/>
          <a:p>
            <a:r>
              <a:rPr lang="en-GB" sz="2800" dirty="0">
                <a:solidFill>
                  <a:srgbClr val="002060"/>
                </a:solidFill>
              </a:rPr>
              <a:t>BAF II’s on-line application process (4)</a:t>
            </a:r>
          </a:p>
          <a:p>
            <a:endParaRPr lang="en-US" dirty="0"/>
          </a:p>
        </p:txBody>
      </p:sp>
      <p:sp>
        <p:nvSpPr>
          <p:cNvPr id="7" name="TextBox 6">
            <a:extLst>
              <a:ext uri="{FF2B5EF4-FFF2-40B4-BE49-F238E27FC236}">
                <a16:creationId xmlns:a16="http://schemas.microsoft.com/office/drawing/2014/main" id="{0C7CA1B6-E49C-C746-8991-934095ACDA41}"/>
              </a:ext>
            </a:extLst>
          </p:cNvPr>
          <p:cNvSpPr txBox="1"/>
          <p:nvPr/>
        </p:nvSpPr>
        <p:spPr>
          <a:xfrm>
            <a:off x="421143" y="1222861"/>
            <a:ext cx="2733023" cy="312586"/>
          </a:xfrm>
          <a:prstGeom prst="rect">
            <a:avLst/>
          </a:prstGeom>
          <a:noFill/>
        </p:spPr>
        <p:txBody>
          <a:bodyPr wrap="square" rtlCol="0">
            <a:spAutoFit/>
          </a:bodyPr>
          <a:lstStyle/>
          <a:p>
            <a:pPr>
              <a:lnSpc>
                <a:spcPct val="107000"/>
              </a:lnSpc>
              <a:spcAft>
                <a:spcPts val="800"/>
              </a:spcAft>
            </a:pPr>
            <a:r>
              <a:rPr lang="en-US" sz="1400" dirty="0">
                <a:solidFill>
                  <a:srgbClr val="002060"/>
                </a:solidFill>
                <a:ea typeface="Calibri" panose="020F0502020204030204" pitchFamily="34" charset="0"/>
                <a:cs typeface="Angsana New" panose="02020603050405020304" pitchFamily="18" charset="-34"/>
              </a:rPr>
              <a:t>Step 4: Click on new application.</a:t>
            </a:r>
          </a:p>
        </p:txBody>
      </p:sp>
      <p:cxnSp>
        <p:nvCxnSpPr>
          <p:cNvPr id="8" name="Straight Arrow Connector 7">
            <a:extLst>
              <a:ext uri="{FF2B5EF4-FFF2-40B4-BE49-F238E27FC236}">
                <a16:creationId xmlns:a16="http://schemas.microsoft.com/office/drawing/2014/main" id="{03D8FD1A-E0EB-4841-9614-301524FB017D}"/>
              </a:ext>
            </a:extLst>
          </p:cNvPr>
          <p:cNvCxnSpPr>
            <a:cxnSpLocks/>
            <a:stCxn id="7" idx="2"/>
          </p:cNvCxnSpPr>
          <p:nvPr/>
        </p:nvCxnSpPr>
        <p:spPr>
          <a:xfrm flipH="1">
            <a:off x="1017142" y="1535447"/>
            <a:ext cx="770513" cy="206050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204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5CE14-3EFF-4649-AD12-428764D0CDB0}"/>
              </a:ext>
            </a:extLst>
          </p:cNvPr>
          <p:cNvPicPr>
            <a:picLocks noChangeAspect="1"/>
          </p:cNvPicPr>
          <p:nvPr/>
        </p:nvPicPr>
        <p:blipFill>
          <a:blip r:embed="rId2"/>
          <a:stretch>
            <a:fillRect/>
          </a:stretch>
        </p:blipFill>
        <p:spPr>
          <a:xfrm>
            <a:off x="8179904" y="5533511"/>
            <a:ext cx="1581616" cy="1159119"/>
          </a:xfrm>
          <a:prstGeom prst="rect">
            <a:avLst/>
          </a:prstGeom>
        </p:spPr>
      </p:pic>
      <p:sp>
        <p:nvSpPr>
          <p:cNvPr id="6" name="TextBox 5">
            <a:extLst>
              <a:ext uri="{FF2B5EF4-FFF2-40B4-BE49-F238E27FC236}">
                <a16:creationId xmlns:a16="http://schemas.microsoft.com/office/drawing/2014/main" id="{1D768CAA-1FB3-6649-BB7D-939E155A0A10}"/>
              </a:ext>
            </a:extLst>
          </p:cNvPr>
          <p:cNvSpPr txBox="1"/>
          <p:nvPr/>
        </p:nvSpPr>
        <p:spPr>
          <a:xfrm>
            <a:off x="421143" y="428721"/>
            <a:ext cx="5688737" cy="800219"/>
          </a:xfrm>
          <a:prstGeom prst="rect">
            <a:avLst/>
          </a:prstGeom>
          <a:noFill/>
        </p:spPr>
        <p:txBody>
          <a:bodyPr wrap="none" rtlCol="0">
            <a:spAutoFit/>
          </a:bodyPr>
          <a:lstStyle/>
          <a:p>
            <a:r>
              <a:rPr lang="en-GB" sz="2800" dirty="0">
                <a:solidFill>
                  <a:srgbClr val="002060"/>
                </a:solidFill>
              </a:rPr>
              <a:t>BAF II’s on-line application process (5)</a:t>
            </a:r>
          </a:p>
          <a:p>
            <a:endParaRPr lang="en-US" dirty="0"/>
          </a:p>
        </p:txBody>
      </p:sp>
      <p:pic>
        <p:nvPicPr>
          <p:cNvPr id="7" name="Content Placeholder 3">
            <a:extLst>
              <a:ext uri="{FF2B5EF4-FFF2-40B4-BE49-F238E27FC236}">
                <a16:creationId xmlns:a16="http://schemas.microsoft.com/office/drawing/2014/main" id="{7036C97B-D446-6040-AB54-78EA96594251}"/>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t="3868" r="528"/>
          <a:stretch/>
        </p:blipFill>
        <p:spPr bwMode="auto">
          <a:xfrm>
            <a:off x="535320" y="1227534"/>
            <a:ext cx="6257760" cy="294372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001FF54-F1BF-A642-8732-8F4200E09C9C}"/>
              </a:ext>
            </a:extLst>
          </p:cNvPr>
          <p:cNvPicPr>
            <a:picLocks noChangeAspect="1"/>
          </p:cNvPicPr>
          <p:nvPr/>
        </p:nvPicPr>
        <p:blipFill rotWithShape="1">
          <a:blip r:embed="rId4">
            <a:extLst>
              <a:ext uri="{28A0092B-C50C-407E-A947-70E740481C1C}">
                <a14:useLocalDpi xmlns:a14="http://schemas.microsoft.com/office/drawing/2010/main" val="0"/>
              </a:ext>
            </a:extLst>
          </a:blip>
          <a:srcRect t="11043" r="833" b="5589"/>
          <a:stretch/>
        </p:blipFill>
        <p:spPr>
          <a:xfrm>
            <a:off x="517909" y="4293849"/>
            <a:ext cx="6275171" cy="2258718"/>
          </a:xfrm>
          <a:prstGeom prst="rect">
            <a:avLst/>
          </a:prstGeom>
        </p:spPr>
      </p:pic>
      <p:sp>
        <p:nvSpPr>
          <p:cNvPr id="9" name="TextBox 8">
            <a:extLst>
              <a:ext uri="{FF2B5EF4-FFF2-40B4-BE49-F238E27FC236}">
                <a16:creationId xmlns:a16="http://schemas.microsoft.com/office/drawing/2014/main" id="{57900BF4-1516-E040-8BF6-048752F8E70A}"/>
              </a:ext>
            </a:extLst>
          </p:cNvPr>
          <p:cNvSpPr txBox="1"/>
          <p:nvPr/>
        </p:nvSpPr>
        <p:spPr>
          <a:xfrm>
            <a:off x="7090881" y="1227534"/>
            <a:ext cx="2393976" cy="3708708"/>
          </a:xfrm>
          <a:prstGeom prst="rect">
            <a:avLst/>
          </a:prstGeom>
          <a:noFill/>
        </p:spPr>
        <p:txBody>
          <a:bodyPr wrap="square" rtlCol="0">
            <a:spAutoFit/>
          </a:bodyPr>
          <a:lstStyle/>
          <a:p>
            <a:pPr>
              <a:spcAft>
                <a:spcPts val="600"/>
              </a:spcAft>
            </a:pPr>
            <a:r>
              <a:rPr lang="en-US" sz="1400" b="1" dirty="0">
                <a:solidFill>
                  <a:srgbClr val="002060"/>
                </a:solidFill>
                <a:ea typeface="Calibri" panose="020F0502020204030204" pitchFamily="34" charset="0"/>
                <a:cs typeface="Angsana New" panose="02020603050405020304" pitchFamily="18" charset="-34"/>
              </a:rPr>
              <a:t>Step 5:</a:t>
            </a:r>
          </a:p>
          <a:p>
            <a:pPr marR="0" lvl="0">
              <a:spcAft>
                <a:spcPts val="600"/>
              </a:spcAft>
            </a:pPr>
            <a:r>
              <a:rPr lang="en-US" sz="1400" dirty="0">
                <a:solidFill>
                  <a:srgbClr val="002060"/>
                </a:solidFill>
                <a:ea typeface="Calibri" panose="020F0502020204030204" pitchFamily="34" charset="0"/>
                <a:cs typeface="Angsana New" panose="02020603050405020304" pitchFamily="18" charset="-34"/>
              </a:rPr>
              <a:t>Submit the required information:</a:t>
            </a:r>
          </a:p>
          <a:p>
            <a:pPr marR="0" lvl="0" indent="-285750">
              <a:spcAft>
                <a:spcPts val="600"/>
              </a:spcAft>
              <a:buFont typeface="Arial" panose="020B0604020202020204" pitchFamily="34" charset="0"/>
              <a:buChar char="•"/>
            </a:pPr>
            <a:r>
              <a:rPr lang="en-US" sz="1400" dirty="0">
                <a:solidFill>
                  <a:srgbClr val="002060"/>
                </a:solidFill>
                <a:ea typeface="Calibri" panose="020F0502020204030204" pitchFamily="34" charset="0"/>
                <a:cs typeface="Angsana New" panose="02020603050405020304" pitchFamily="18" charset="-34"/>
              </a:rPr>
              <a:t>	Part 1: Company information.</a:t>
            </a:r>
          </a:p>
          <a:p>
            <a:pPr marR="0" lvl="0" indent="-285750">
              <a:spcAft>
                <a:spcPts val="600"/>
              </a:spcAft>
              <a:buFont typeface="Arial" panose="020B0604020202020204" pitchFamily="34" charset="0"/>
              <a:buChar char="•"/>
            </a:pPr>
            <a:r>
              <a:rPr lang="en-US" sz="1400" dirty="0">
                <a:solidFill>
                  <a:srgbClr val="002060"/>
                </a:solidFill>
                <a:ea typeface="Calibri" panose="020F0502020204030204" pitchFamily="34" charset="0"/>
                <a:cs typeface="Angsana New" panose="02020603050405020304" pitchFamily="18" charset="-34"/>
              </a:rPr>
              <a:t>	Part 2: Summary of your business growth plan.</a:t>
            </a:r>
          </a:p>
          <a:p>
            <a:pPr marR="0" lvl="0" indent="-285750">
              <a:spcAft>
                <a:spcPts val="600"/>
              </a:spcAft>
              <a:buFont typeface="Arial" panose="020B0604020202020204" pitchFamily="34" charset="0"/>
              <a:buChar char="•"/>
            </a:pPr>
            <a:r>
              <a:rPr lang="en-US" sz="1400" dirty="0">
                <a:solidFill>
                  <a:srgbClr val="002060"/>
                </a:solidFill>
                <a:ea typeface="Calibri" panose="020F0502020204030204" pitchFamily="34" charset="0"/>
                <a:cs typeface="Angsana New" panose="02020603050405020304" pitchFamily="18" charset="-34"/>
              </a:rPr>
              <a:t>	Part 3: The BDS activities that you want to implement. </a:t>
            </a:r>
          </a:p>
          <a:p>
            <a:pPr marR="0" lvl="0">
              <a:spcAft>
                <a:spcPts val="600"/>
              </a:spcAft>
            </a:pPr>
            <a:r>
              <a:rPr lang="en-US" sz="1400" dirty="0">
                <a:solidFill>
                  <a:srgbClr val="002060"/>
                </a:solidFill>
                <a:ea typeface="Calibri" panose="020F0502020204030204" pitchFamily="34" charset="0"/>
                <a:cs typeface="Angsana New" panose="02020603050405020304" pitchFamily="18" charset="-34"/>
              </a:rPr>
              <a:t>Please don’t forget to save your information when you have finished parts 1, 2 and 3. If not, you will lose all the information you submitted.</a:t>
            </a:r>
          </a:p>
        </p:txBody>
      </p:sp>
      <p:cxnSp>
        <p:nvCxnSpPr>
          <p:cNvPr id="10" name="Straight Arrow Connector 9">
            <a:extLst>
              <a:ext uri="{FF2B5EF4-FFF2-40B4-BE49-F238E27FC236}">
                <a16:creationId xmlns:a16="http://schemas.microsoft.com/office/drawing/2014/main" id="{4C84EFA4-CA89-FE46-9065-CA292A0A5594}"/>
              </a:ext>
            </a:extLst>
          </p:cNvPr>
          <p:cNvCxnSpPr>
            <a:cxnSpLocks/>
          </p:cNvCxnSpPr>
          <p:nvPr/>
        </p:nvCxnSpPr>
        <p:spPr>
          <a:xfrm flipH="1">
            <a:off x="2537717" y="4293849"/>
            <a:ext cx="4553165" cy="199393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1CF5D52-28E0-324A-9119-FF4AFC6206E1}"/>
              </a:ext>
            </a:extLst>
          </p:cNvPr>
          <p:cNvCxnSpPr>
            <a:cxnSpLocks/>
            <a:stCxn id="9" idx="1"/>
          </p:cNvCxnSpPr>
          <p:nvPr/>
        </p:nvCxnSpPr>
        <p:spPr>
          <a:xfrm flipH="1" flipV="1">
            <a:off x="1777429" y="2373330"/>
            <a:ext cx="5313452" cy="70855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18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E56884-BE7A-D649-8EAA-3B922CB96542}"/>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t="4952"/>
          <a:stretch/>
        </p:blipFill>
        <p:spPr bwMode="auto">
          <a:xfrm>
            <a:off x="421143" y="2363035"/>
            <a:ext cx="6267248" cy="3881309"/>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0C86AABF-0AD7-4B4D-93CA-D7C768519629}"/>
              </a:ext>
            </a:extLst>
          </p:cNvPr>
          <p:cNvPicPr>
            <a:picLocks noChangeAspect="1"/>
          </p:cNvPicPr>
          <p:nvPr/>
        </p:nvPicPr>
        <p:blipFill>
          <a:blip r:embed="rId3"/>
          <a:stretch>
            <a:fillRect/>
          </a:stretch>
        </p:blipFill>
        <p:spPr>
          <a:xfrm>
            <a:off x="8179904" y="5533511"/>
            <a:ext cx="1581616" cy="1159119"/>
          </a:xfrm>
          <a:prstGeom prst="rect">
            <a:avLst/>
          </a:prstGeom>
        </p:spPr>
      </p:pic>
      <p:sp>
        <p:nvSpPr>
          <p:cNvPr id="6" name="TextBox 5">
            <a:extLst>
              <a:ext uri="{FF2B5EF4-FFF2-40B4-BE49-F238E27FC236}">
                <a16:creationId xmlns:a16="http://schemas.microsoft.com/office/drawing/2014/main" id="{165E6F58-9ABA-8449-8CF0-0CB82D3F61DE}"/>
              </a:ext>
            </a:extLst>
          </p:cNvPr>
          <p:cNvSpPr txBox="1"/>
          <p:nvPr/>
        </p:nvSpPr>
        <p:spPr>
          <a:xfrm>
            <a:off x="421143" y="428721"/>
            <a:ext cx="5688737" cy="800219"/>
          </a:xfrm>
          <a:prstGeom prst="rect">
            <a:avLst/>
          </a:prstGeom>
          <a:noFill/>
        </p:spPr>
        <p:txBody>
          <a:bodyPr wrap="none" rtlCol="0">
            <a:spAutoFit/>
          </a:bodyPr>
          <a:lstStyle/>
          <a:p>
            <a:r>
              <a:rPr lang="en-GB" sz="2800" dirty="0">
                <a:solidFill>
                  <a:srgbClr val="002060"/>
                </a:solidFill>
              </a:rPr>
              <a:t>BAF II’s on-line application process (6)</a:t>
            </a:r>
          </a:p>
          <a:p>
            <a:endParaRPr lang="en-US" dirty="0"/>
          </a:p>
        </p:txBody>
      </p:sp>
      <p:sp>
        <p:nvSpPr>
          <p:cNvPr id="7" name="TextBox 6">
            <a:extLst>
              <a:ext uri="{FF2B5EF4-FFF2-40B4-BE49-F238E27FC236}">
                <a16:creationId xmlns:a16="http://schemas.microsoft.com/office/drawing/2014/main" id="{02666ABB-7D5A-B74A-8600-4B8369D3608E}"/>
              </a:ext>
            </a:extLst>
          </p:cNvPr>
          <p:cNvSpPr txBox="1"/>
          <p:nvPr/>
        </p:nvSpPr>
        <p:spPr>
          <a:xfrm>
            <a:off x="6905946" y="393642"/>
            <a:ext cx="2393976" cy="5139869"/>
          </a:xfrm>
          <a:prstGeom prst="rect">
            <a:avLst/>
          </a:prstGeom>
          <a:noFill/>
        </p:spPr>
        <p:txBody>
          <a:bodyPr wrap="square" rtlCol="0">
            <a:spAutoFit/>
          </a:bodyPr>
          <a:lstStyle/>
          <a:p>
            <a:pPr>
              <a:spcAft>
                <a:spcPts val="600"/>
              </a:spcAft>
            </a:pPr>
            <a:r>
              <a:rPr lang="en-US" sz="1400" b="1" dirty="0">
                <a:solidFill>
                  <a:srgbClr val="002060"/>
                </a:solidFill>
                <a:ea typeface="Calibri" panose="020F0502020204030204" pitchFamily="34" charset="0"/>
                <a:cs typeface="Angsana New" panose="02020603050405020304" pitchFamily="18" charset="-34"/>
              </a:rPr>
              <a:t>Step 6:</a:t>
            </a:r>
          </a:p>
          <a:p>
            <a:pPr marL="342900" marR="0" lvl="0" indent="-342900">
              <a:spcBef>
                <a:spcPts val="0"/>
              </a:spcBef>
              <a:spcAft>
                <a:spcPts val="600"/>
              </a:spcAft>
              <a:buFont typeface="Courier New" panose="02070309020205020404" pitchFamily="49" charset="0"/>
              <a:buChar char="o"/>
            </a:pPr>
            <a:r>
              <a:rPr lang="en-US" sz="1400" dirty="0">
                <a:solidFill>
                  <a:srgbClr val="002060"/>
                </a:solidFill>
                <a:ea typeface="Calibri" panose="020F0502020204030204" pitchFamily="34" charset="0"/>
                <a:cs typeface="Angsana New" panose="02020603050405020304" pitchFamily="18" charset="-34"/>
              </a:rPr>
              <a:t>Attach your enterprise registration license </a:t>
            </a:r>
          </a:p>
          <a:p>
            <a:pPr marL="342900" marR="0" lvl="0" indent="-342900">
              <a:spcBef>
                <a:spcPts val="0"/>
              </a:spcBef>
              <a:spcAft>
                <a:spcPts val="600"/>
              </a:spcAft>
              <a:buFont typeface="Courier New" panose="02070309020205020404" pitchFamily="49" charset="0"/>
              <a:buChar char="o"/>
            </a:pPr>
            <a:r>
              <a:rPr lang="en-US" sz="1400" dirty="0">
                <a:solidFill>
                  <a:srgbClr val="002060"/>
                </a:solidFill>
                <a:ea typeface="Calibri" panose="020F0502020204030204" pitchFamily="34" charset="0"/>
                <a:cs typeface="Angsana New" panose="02020603050405020304" pitchFamily="18" charset="-34"/>
              </a:rPr>
              <a:t>Attach: </a:t>
            </a:r>
            <a:r>
              <a:rPr lang="en-US" sz="1400" i="1" dirty="0" err="1">
                <a:solidFill>
                  <a:srgbClr val="002060"/>
                </a:solidFill>
                <a:ea typeface="Calibri" panose="020F0502020204030204" pitchFamily="34" charset="0"/>
                <a:cs typeface="Angsana New" panose="02020603050405020304" pitchFamily="18" charset="-34"/>
              </a:rPr>
              <a:t>i</a:t>
            </a:r>
            <a:r>
              <a:rPr lang="en-US" sz="1400" i="1" dirty="0">
                <a:solidFill>
                  <a:srgbClr val="002060"/>
                </a:solidFill>
                <a:ea typeface="Calibri" panose="020F0502020204030204" pitchFamily="34" charset="0"/>
                <a:cs typeface="Angsana New" panose="02020603050405020304" pitchFamily="18" charset="-34"/>
              </a:rPr>
              <a:t>)</a:t>
            </a:r>
            <a:r>
              <a:rPr lang="en-US" sz="1400" dirty="0">
                <a:solidFill>
                  <a:srgbClr val="002060"/>
                </a:solidFill>
                <a:ea typeface="Calibri" panose="020F0502020204030204" pitchFamily="34" charset="0"/>
                <a:cs typeface="Angsana New" panose="02020603050405020304" pitchFamily="18" charset="-34"/>
              </a:rPr>
              <a:t> Enterprise Registration Certificate and Tax Registration, </a:t>
            </a:r>
            <a:r>
              <a:rPr lang="en-US" sz="1400" i="1" dirty="0">
                <a:solidFill>
                  <a:srgbClr val="002060"/>
                </a:solidFill>
                <a:ea typeface="Calibri" panose="020F0502020204030204" pitchFamily="34" charset="0"/>
                <a:cs typeface="Angsana New" panose="02020603050405020304" pitchFamily="18" charset="-34"/>
              </a:rPr>
              <a:t>if applicable) , ii)</a:t>
            </a:r>
            <a:r>
              <a:rPr lang="en-GB" sz="1400" dirty="0">
                <a:solidFill>
                  <a:srgbClr val="002060"/>
                </a:solidFill>
                <a:ea typeface="Calibri" panose="020F0502020204030204" pitchFamily="34" charset="0"/>
                <a:cs typeface="Angsana New" panose="02020603050405020304" pitchFamily="18" charset="-34"/>
              </a:rPr>
              <a:t> Quotation from the service provider, with detailed cost breakdown for services fees; </a:t>
            </a:r>
            <a:r>
              <a:rPr lang="en-GB" sz="1400" i="1" dirty="0">
                <a:solidFill>
                  <a:srgbClr val="002060"/>
                </a:solidFill>
                <a:ea typeface="Calibri" panose="020F0502020204030204" pitchFamily="34" charset="0"/>
                <a:cs typeface="Angsana New" panose="02020603050405020304" pitchFamily="18" charset="-34"/>
              </a:rPr>
              <a:t>iii)</a:t>
            </a:r>
            <a:r>
              <a:rPr lang="en-GB" sz="1400" dirty="0">
                <a:solidFill>
                  <a:srgbClr val="002060"/>
                </a:solidFill>
                <a:ea typeface="Calibri" panose="020F0502020204030204" pitchFamily="34" charset="0"/>
                <a:cs typeface="Angsana New" panose="02020603050405020304" pitchFamily="18" charset="-34"/>
              </a:rPr>
              <a:t> Profile of the technical service provider; </a:t>
            </a:r>
            <a:r>
              <a:rPr lang="en-GB" sz="1400" i="1" dirty="0">
                <a:solidFill>
                  <a:srgbClr val="002060"/>
                </a:solidFill>
                <a:ea typeface="Calibri" panose="020F0502020204030204" pitchFamily="34" charset="0"/>
                <a:cs typeface="Angsana New" panose="02020603050405020304" pitchFamily="18" charset="-34"/>
              </a:rPr>
              <a:t>iv) </a:t>
            </a:r>
            <a:r>
              <a:rPr lang="en-GB" sz="1400" dirty="0">
                <a:solidFill>
                  <a:srgbClr val="002060"/>
                </a:solidFill>
                <a:ea typeface="Calibri" panose="020F0502020204030204" pitchFamily="34" charset="0"/>
                <a:cs typeface="Angsana New" panose="02020603050405020304" pitchFamily="18" charset="-34"/>
              </a:rPr>
              <a:t>Workplan and details of the required deliverables.</a:t>
            </a:r>
          </a:p>
          <a:p>
            <a:pPr marL="342900" marR="0" lvl="0" indent="-342900">
              <a:spcBef>
                <a:spcPts val="0"/>
              </a:spcBef>
              <a:spcAft>
                <a:spcPts val="600"/>
              </a:spcAft>
              <a:buFont typeface="Courier New" panose="02070309020205020404" pitchFamily="49" charset="0"/>
              <a:buChar char="o"/>
            </a:pPr>
            <a:r>
              <a:rPr lang="en-US" sz="1400" dirty="0">
                <a:solidFill>
                  <a:srgbClr val="002060"/>
                </a:solidFill>
                <a:ea typeface="Calibri" panose="020F0502020204030204" pitchFamily="34" charset="0"/>
                <a:cs typeface="Angsana New" panose="02020603050405020304" pitchFamily="18" charset="-34"/>
              </a:rPr>
              <a:t>When you have finished parts 1, 2 and 3, please click ‘Review’ before submitting.</a:t>
            </a:r>
          </a:p>
          <a:p>
            <a:pPr marL="342900" indent="-342900">
              <a:spcAft>
                <a:spcPts val="600"/>
              </a:spcAft>
              <a:buFont typeface="Courier New" panose="02070309020205020404" pitchFamily="49" charset="0"/>
              <a:buChar char="o"/>
            </a:pPr>
            <a:r>
              <a:rPr lang="en-GB" sz="1400" dirty="0">
                <a:solidFill>
                  <a:srgbClr val="002060"/>
                </a:solidFill>
                <a:ea typeface="Calibri" panose="020F0502020204030204" pitchFamily="34" charset="0"/>
                <a:cs typeface="Angsana New" panose="02020603050405020304" pitchFamily="18" charset="-34"/>
              </a:rPr>
              <a:t>If you want to change your information, go to edit. </a:t>
            </a:r>
            <a:endParaRPr lang="en-US" sz="1400" dirty="0">
              <a:solidFill>
                <a:srgbClr val="002060"/>
              </a:solidFill>
              <a:ea typeface="Calibri" panose="020F0502020204030204" pitchFamily="34" charset="0"/>
              <a:cs typeface="Angsana New" panose="02020603050405020304" pitchFamily="18" charset="-34"/>
            </a:endParaRPr>
          </a:p>
        </p:txBody>
      </p:sp>
      <p:cxnSp>
        <p:nvCxnSpPr>
          <p:cNvPr id="8" name="Straight Arrow Connector 7">
            <a:extLst>
              <a:ext uri="{FF2B5EF4-FFF2-40B4-BE49-F238E27FC236}">
                <a16:creationId xmlns:a16="http://schemas.microsoft.com/office/drawing/2014/main" id="{C0AAD924-27ED-7247-B3B9-460D6FF00C74}"/>
              </a:ext>
            </a:extLst>
          </p:cNvPr>
          <p:cNvCxnSpPr>
            <a:cxnSpLocks/>
          </p:cNvCxnSpPr>
          <p:nvPr/>
        </p:nvCxnSpPr>
        <p:spPr>
          <a:xfrm flipH="1">
            <a:off x="3000055" y="1324489"/>
            <a:ext cx="4068565" cy="452150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2DA3786-394E-5A43-8F45-FC0B525BE600}"/>
              </a:ext>
            </a:extLst>
          </p:cNvPr>
          <p:cNvCxnSpPr>
            <a:cxnSpLocks/>
          </p:cNvCxnSpPr>
          <p:nvPr/>
        </p:nvCxnSpPr>
        <p:spPr>
          <a:xfrm flipH="1" flipV="1">
            <a:off x="6575461" y="3893906"/>
            <a:ext cx="493159" cy="10274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4CBFE8F-F3DB-B446-959D-27BD16DB404C}"/>
              </a:ext>
            </a:extLst>
          </p:cNvPr>
          <p:cNvCxnSpPr>
            <a:cxnSpLocks/>
          </p:cNvCxnSpPr>
          <p:nvPr/>
        </p:nvCxnSpPr>
        <p:spPr>
          <a:xfrm flipH="1" flipV="1">
            <a:off x="6109880" y="4161034"/>
            <a:ext cx="958740" cy="79111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3C5646B-FC1A-EB4B-923B-CD399FD30A1B}"/>
              </a:ext>
            </a:extLst>
          </p:cNvPr>
          <p:cNvCxnSpPr>
            <a:cxnSpLocks/>
          </p:cNvCxnSpPr>
          <p:nvPr/>
        </p:nvCxnSpPr>
        <p:spPr>
          <a:xfrm flipH="1">
            <a:off x="2476072" y="842481"/>
            <a:ext cx="4592548" cy="450008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314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0FF547-C6D4-6444-AA1C-717C2EA1F6CF}"/>
              </a:ext>
            </a:extLst>
          </p:cNvPr>
          <p:cNvPicPr>
            <a:picLocks noChangeAspect="1"/>
          </p:cNvPicPr>
          <p:nvPr/>
        </p:nvPicPr>
        <p:blipFill>
          <a:blip r:embed="rId2"/>
          <a:stretch>
            <a:fillRect/>
          </a:stretch>
        </p:blipFill>
        <p:spPr>
          <a:xfrm>
            <a:off x="8179904" y="5533511"/>
            <a:ext cx="1581616" cy="1159119"/>
          </a:xfrm>
          <a:prstGeom prst="rect">
            <a:avLst/>
          </a:prstGeom>
        </p:spPr>
      </p:pic>
      <p:pic>
        <p:nvPicPr>
          <p:cNvPr id="5" name="Content Placeholder 3">
            <a:extLst>
              <a:ext uri="{FF2B5EF4-FFF2-40B4-BE49-F238E27FC236}">
                <a16:creationId xmlns:a16="http://schemas.microsoft.com/office/drawing/2014/main" id="{9F6677D2-79CE-AA49-B92B-59982E4F25A0}"/>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8931" y="1880171"/>
            <a:ext cx="6139181" cy="4258654"/>
          </a:xfrm>
          <a:prstGeom prst="rect">
            <a:avLst/>
          </a:prstGeom>
        </p:spPr>
      </p:pic>
      <p:sp>
        <p:nvSpPr>
          <p:cNvPr id="6" name="TextBox 5">
            <a:extLst>
              <a:ext uri="{FF2B5EF4-FFF2-40B4-BE49-F238E27FC236}">
                <a16:creationId xmlns:a16="http://schemas.microsoft.com/office/drawing/2014/main" id="{55D4BB89-5380-E441-852B-2B77EE84E106}"/>
              </a:ext>
            </a:extLst>
          </p:cNvPr>
          <p:cNvSpPr txBox="1"/>
          <p:nvPr/>
        </p:nvSpPr>
        <p:spPr>
          <a:xfrm>
            <a:off x="554707" y="513675"/>
            <a:ext cx="6841425" cy="800219"/>
          </a:xfrm>
          <a:prstGeom prst="rect">
            <a:avLst/>
          </a:prstGeom>
          <a:noFill/>
        </p:spPr>
        <p:txBody>
          <a:bodyPr wrap="none" rtlCol="0">
            <a:spAutoFit/>
          </a:bodyPr>
          <a:lstStyle/>
          <a:p>
            <a:r>
              <a:rPr lang="en-GB" sz="2800" dirty="0">
                <a:solidFill>
                  <a:srgbClr val="002060"/>
                </a:solidFill>
              </a:rPr>
              <a:t>BAF II’s on-line application process (final step)</a:t>
            </a:r>
          </a:p>
          <a:p>
            <a:endParaRPr lang="en-US" dirty="0"/>
          </a:p>
        </p:txBody>
      </p:sp>
      <p:sp>
        <p:nvSpPr>
          <p:cNvPr id="7" name="TextBox 6">
            <a:extLst>
              <a:ext uri="{FF2B5EF4-FFF2-40B4-BE49-F238E27FC236}">
                <a16:creationId xmlns:a16="http://schemas.microsoft.com/office/drawing/2014/main" id="{8841145D-376D-5A44-A299-EB442CA3769F}"/>
              </a:ext>
            </a:extLst>
          </p:cNvPr>
          <p:cNvSpPr txBox="1"/>
          <p:nvPr/>
        </p:nvSpPr>
        <p:spPr>
          <a:xfrm>
            <a:off x="6982916" y="1880171"/>
            <a:ext cx="2393976" cy="2831544"/>
          </a:xfrm>
          <a:prstGeom prst="rect">
            <a:avLst/>
          </a:prstGeom>
          <a:noFill/>
        </p:spPr>
        <p:txBody>
          <a:bodyPr wrap="square" rtlCol="0">
            <a:spAutoFit/>
          </a:bodyPr>
          <a:lstStyle/>
          <a:p>
            <a:pPr>
              <a:spcAft>
                <a:spcPts val="600"/>
              </a:spcAft>
            </a:pPr>
            <a:r>
              <a:rPr lang="en-US" sz="1400" b="1" dirty="0">
                <a:solidFill>
                  <a:srgbClr val="002060"/>
                </a:solidFill>
                <a:ea typeface="Calibri" panose="020F0502020204030204" pitchFamily="34" charset="0"/>
                <a:cs typeface="Angsana New" panose="02020603050405020304" pitchFamily="18" charset="-34"/>
              </a:rPr>
              <a:t>Final step:</a:t>
            </a:r>
          </a:p>
          <a:p>
            <a:pPr marL="342900" indent="-342900">
              <a:spcAft>
                <a:spcPts val="600"/>
              </a:spcAft>
              <a:buFont typeface="Courier New" panose="02070309020205020404" pitchFamily="49" charset="0"/>
              <a:buChar char="o"/>
            </a:pPr>
            <a:r>
              <a:rPr lang="en-US" sz="1400" dirty="0">
                <a:solidFill>
                  <a:srgbClr val="002060"/>
                </a:solidFill>
                <a:ea typeface="Calibri" panose="020F0502020204030204" pitchFamily="34" charset="0"/>
                <a:cs typeface="Angsana New" panose="02020603050405020304" pitchFamily="18" charset="-34"/>
              </a:rPr>
              <a:t>After you have completed and reviewed all the information, please click the ‘Submit’ button.</a:t>
            </a:r>
          </a:p>
          <a:p>
            <a:pPr marL="342900" indent="-342900">
              <a:spcAft>
                <a:spcPts val="600"/>
              </a:spcAft>
              <a:buFont typeface="Courier New" panose="02070309020205020404" pitchFamily="49" charset="0"/>
              <a:buChar char="o"/>
            </a:pPr>
            <a:r>
              <a:rPr lang="en-US" sz="1400" dirty="0">
                <a:solidFill>
                  <a:srgbClr val="002060"/>
                </a:solidFill>
              </a:rPr>
              <a:t>You will then get automatically receive an email notification with a dedicated grant Application Number ‘BAFII_XXX’.</a:t>
            </a:r>
          </a:p>
        </p:txBody>
      </p:sp>
      <p:cxnSp>
        <p:nvCxnSpPr>
          <p:cNvPr id="8" name="Straight Arrow Connector 7">
            <a:extLst>
              <a:ext uri="{FF2B5EF4-FFF2-40B4-BE49-F238E27FC236}">
                <a16:creationId xmlns:a16="http://schemas.microsoft.com/office/drawing/2014/main" id="{94B2882A-F62F-D741-854D-49445EF7B6D1}"/>
              </a:ext>
            </a:extLst>
          </p:cNvPr>
          <p:cNvCxnSpPr>
            <a:cxnSpLocks/>
          </p:cNvCxnSpPr>
          <p:nvPr/>
        </p:nvCxnSpPr>
        <p:spPr>
          <a:xfrm flipH="1">
            <a:off x="3849567" y="2352782"/>
            <a:ext cx="3280698" cy="290501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842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087DB7-094F-2244-8906-ED83A69F90E4}"/>
              </a:ext>
            </a:extLst>
          </p:cNvPr>
          <p:cNvPicPr>
            <a:picLocks noChangeAspect="1"/>
          </p:cNvPicPr>
          <p:nvPr/>
        </p:nvPicPr>
        <p:blipFill>
          <a:blip r:embed="rId2"/>
          <a:stretch>
            <a:fillRect/>
          </a:stretch>
        </p:blipFill>
        <p:spPr>
          <a:xfrm>
            <a:off x="6075849" y="3991513"/>
            <a:ext cx="3685671" cy="2701118"/>
          </a:xfrm>
          <a:prstGeom prst="rect">
            <a:avLst/>
          </a:prstGeom>
        </p:spPr>
      </p:pic>
      <p:sp>
        <p:nvSpPr>
          <p:cNvPr id="5" name="Title 1">
            <a:extLst>
              <a:ext uri="{FF2B5EF4-FFF2-40B4-BE49-F238E27FC236}">
                <a16:creationId xmlns:a16="http://schemas.microsoft.com/office/drawing/2014/main" id="{B8CC7916-E2ED-0642-84D0-DFE9408F55F8}"/>
              </a:ext>
            </a:extLst>
          </p:cNvPr>
          <p:cNvSpPr>
            <a:spLocks noGrp="1"/>
          </p:cNvSpPr>
          <p:nvPr>
            <p:ph type="title"/>
          </p:nvPr>
        </p:nvSpPr>
        <p:spPr>
          <a:xfrm>
            <a:off x="794963" y="316885"/>
            <a:ext cx="8316074" cy="2549604"/>
          </a:xfrm>
        </p:spPr>
        <p:txBody>
          <a:bodyPr>
            <a:normAutofit/>
          </a:bodyPr>
          <a:lstStyle/>
          <a:p>
            <a:r>
              <a:rPr lang="en-US" sz="4000" b="1" dirty="0">
                <a:solidFill>
                  <a:srgbClr val="002060"/>
                </a:solidFill>
              </a:rPr>
              <a:t>Please do not hesitate to contact the BAF II team for further information.</a:t>
            </a:r>
            <a:endParaRPr lang="en-GB" sz="4000" b="1" dirty="0">
              <a:solidFill>
                <a:srgbClr val="002060"/>
              </a:solidFill>
            </a:endParaRPr>
          </a:p>
        </p:txBody>
      </p:sp>
      <p:sp>
        <p:nvSpPr>
          <p:cNvPr id="6" name="Content Placeholder 2">
            <a:extLst>
              <a:ext uri="{FF2B5EF4-FFF2-40B4-BE49-F238E27FC236}">
                <a16:creationId xmlns:a16="http://schemas.microsoft.com/office/drawing/2014/main" id="{56715872-CF49-C748-946E-A1AC2CA36F0F}"/>
              </a:ext>
            </a:extLst>
          </p:cNvPr>
          <p:cNvSpPr>
            <a:spLocks noGrp="1"/>
          </p:cNvSpPr>
          <p:nvPr>
            <p:ph idx="1"/>
          </p:nvPr>
        </p:nvSpPr>
        <p:spPr>
          <a:xfrm>
            <a:off x="838200" y="2407641"/>
            <a:ext cx="5829729" cy="3882337"/>
          </a:xfrm>
        </p:spPr>
        <p:txBody>
          <a:bodyPr/>
          <a:lstStyle/>
          <a:p>
            <a:pPr marL="0" indent="0">
              <a:buNone/>
            </a:pPr>
            <a:endParaRPr lang="en-US" dirty="0"/>
          </a:p>
          <a:p>
            <a:pPr marL="0" indent="0">
              <a:buNone/>
            </a:pPr>
            <a:r>
              <a:rPr lang="en-GB" sz="1800" dirty="0">
                <a:solidFill>
                  <a:srgbClr val="002060"/>
                </a:solidFill>
              </a:rPr>
              <a:t>BAF II</a:t>
            </a:r>
          </a:p>
          <a:p>
            <a:pPr marL="0" indent="0">
              <a:buNone/>
            </a:pPr>
            <a:r>
              <a:rPr lang="en-GB" sz="1800" dirty="0">
                <a:solidFill>
                  <a:srgbClr val="002060"/>
                </a:solidFill>
              </a:rPr>
              <a:t>LNCCI (Room #20)</a:t>
            </a:r>
          </a:p>
          <a:p>
            <a:pPr marL="0" indent="0">
              <a:buNone/>
            </a:pPr>
            <a:r>
              <a:rPr lang="en-GB" sz="1800" dirty="0">
                <a:solidFill>
                  <a:srgbClr val="002060"/>
                </a:solidFill>
              </a:rPr>
              <a:t>Kayson </a:t>
            </a:r>
            <a:r>
              <a:rPr lang="en-GB" sz="1800" dirty="0" err="1">
                <a:solidFill>
                  <a:srgbClr val="002060"/>
                </a:solidFill>
              </a:rPr>
              <a:t>Phomvihane</a:t>
            </a:r>
            <a:r>
              <a:rPr lang="en-GB" sz="1800" dirty="0">
                <a:solidFill>
                  <a:srgbClr val="002060"/>
                </a:solidFill>
              </a:rPr>
              <a:t> Ave </a:t>
            </a:r>
            <a:r>
              <a:rPr lang="en-GB" sz="1800" dirty="0" err="1">
                <a:solidFill>
                  <a:srgbClr val="002060"/>
                </a:solidFill>
              </a:rPr>
              <a:t>Phonphanao</a:t>
            </a:r>
            <a:r>
              <a:rPr lang="en-GB" sz="1800" dirty="0">
                <a:solidFill>
                  <a:srgbClr val="002060"/>
                </a:solidFill>
              </a:rPr>
              <a:t> Village</a:t>
            </a:r>
          </a:p>
          <a:p>
            <a:pPr marL="0" indent="0">
              <a:buNone/>
            </a:pPr>
            <a:r>
              <a:rPr lang="en-GB" sz="1800" dirty="0" err="1">
                <a:solidFill>
                  <a:srgbClr val="002060"/>
                </a:solidFill>
              </a:rPr>
              <a:t>Saysettha</a:t>
            </a:r>
            <a:r>
              <a:rPr lang="en-GB" sz="1800" dirty="0">
                <a:solidFill>
                  <a:srgbClr val="002060"/>
                </a:solidFill>
              </a:rPr>
              <a:t> District, Vientiane Capital, Lao PDR</a:t>
            </a:r>
          </a:p>
          <a:p>
            <a:pPr marL="0" indent="0">
              <a:buNone/>
            </a:pPr>
            <a:r>
              <a:rPr lang="en-US" sz="1800" dirty="0">
                <a:solidFill>
                  <a:srgbClr val="002060"/>
                </a:solidFill>
              </a:rPr>
              <a:t>Tel: 020 55542658</a:t>
            </a:r>
          </a:p>
          <a:p>
            <a:pPr marL="0" indent="0">
              <a:buNone/>
            </a:pPr>
            <a:r>
              <a:rPr lang="en-US" sz="1800" dirty="0">
                <a:solidFill>
                  <a:srgbClr val="002060"/>
                </a:solidFill>
              </a:rPr>
              <a:t>Email: info@baflaos.com</a:t>
            </a:r>
            <a:endParaRPr lang="en-GB" sz="1800" dirty="0">
              <a:solidFill>
                <a:srgbClr val="002060"/>
              </a:solidFill>
            </a:endParaRPr>
          </a:p>
        </p:txBody>
      </p:sp>
    </p:spTree>
    <p:extLst>
      <p:ext uri="{BB962C8B-B14F-4D97-AF65-F5344CB8AC3E}">
        <p14:creationId xmlns:p14="http://schemas.microsoft.com/office/powerpoint/2010/main" val="2875962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057448-2843-3549-8B03-2E03B98A267B}"/>
              </a:ext>
            </a:extLst>
          </p:cNvPr>
          <p:cNvSpPr txBox="1">
            <a:spLocks/>
          </p:cNvSpPr>
          <p:nvPr/>
        </p:nvSpPr>
        <p:spPr>
          <a:xfrm>
            <a:off x="446383" y="425516"/>
            <a:ext cx="8210144" cy="716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02060"/>
                </a:solidFill>
                <a:latin typeface="+mn-lt"/>
              </a:rPr>
              <a:t>Six-step process</a:t>
            </a:r>
            <a:endParaRPr lang="en-GB" sz="4000" dirty="0">
              <a:solidFill>
                <a:srgbClr val="002060"/>
              </a:solidFill>
              <a:latin typeface="+mn-lt"/>
            </a:endParaRPr>
          </a:p>
        </p:txBody>
      </p:sp>
      <p:pic>
        <p:nvPicPr>
          <p:cNvPr id="5" name="Picture 4">
            <a:extLst>
              <a:ext uri="{FF2B5EF4-FFF2-40B4-BE49-F238E27FC236}">
                <a16:creationId xmlns:a16="http://schemas.microsoft.com/office/drawing/2014/main" id="{B45D2F5E-0570-1E46-B5DA-837D04DD9A6E}"/>
              </a:ext>
            </a:extLst>
          </p:cNvPr>
          <p:cNvPicPr>
            <a:picLocks noChangeAspect="1"/>
          </p:cNvPicPr>
          <p:nvPr/>
        </p:nvPicPr>
        <p:blipFill>
          <a:blip r:embed="rId2"/>
          <a:stretch>
            <a:fillRect/>
          </a:stretch>
        </p:blipFill>
        <p:spPr>
          <a:xfrm>
            <a:off x="8179904" y="5533511"/>
            <a:ext cx="1581616" cy="1159119"/>
          </a:xfrm>
          <a:prstGeom prst="rect">
            <a:avLst/>
          </a:prstGeom>
        </p:spPr>
      </p:pic>
      <p:graphicFrame>
        <p:nvGraphicFramePr>
          <p:cNvPr id="8" name="Diagram 7">
            <a:extLst>
              <a:ext uri="{FF2B5EF4-FFF2-40B4-BE49-F238E27FC236}">
                <a16:creationId xmlns:a16="http://schemas.microsoft.com/office/drawing/2014/main" id="{27770461-4DDA-F54F-BF64-DF22296B49DE}"/>
              </a:ext>
            </a:extLst>
          </p:cNvPr>
          <p:cNvGraphicFramePr/>
          <p:nvPr>
            <p:extLst>
              <p:ext uri="{D42A27DB-BD31-4B8C-83A1-F6EECF244321}">
                <p14:modId xmlns:p14="http://schemas.microsoft.com/office/powerpoint/2010/main" val="1309252376"/>
              </p:ext>
            </p:extLst>
          </p:nvPr>
        </p:nvGraphicFramePr>
        <p:xfrm>
          <a:off x="633919" y="1222513"/>
          <a:ext cx="7224024" cy="5039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7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319811-A7B6-B648-A065-D3F07309E67E}"/>
              </a:ext>
            </a:extLst>
          </p:cNvPr>
          <p:cNvPicPr>
            <a:picLocks noChangeAspect="1"/>
          </p:cNvPicPr>
          <p:nvPr/>
        </p:nvPicPr>
        <p:blipFill>
          <a:blip r:embed="rId2"/>
          <a:stretch>
            <a:fillRect/>
          </a:stretch>
        </p:blipFill>
        <p:spPr>
          <a:xfrm>
            <a:off x="8179904" y="5533511"/>
            <a:ext cx="1581616" cy="1159119"/>
          </a:xfrm>
          <a:prstGeom prst="rect">
            <a:avLst/>
          </a:prstGeom>
        </p:spPr>
      </p:pic>
      <p:sp>
        <p:nvSpPr>
          <p:cNvPr id="5" name="TextBox 4">
            <a:extLst>
              <a:ext uri="{FF2B5EF4-FFF2-40B4-BE49-F238E27FC236}">
                <a16:creationId xmlns:a16="http://schemas.microsoft.com/office/drawing/2014/main" id="{297A9916-3C6A-2F40-A61E-A96B61CCA575}"/>
              </a:ext>
            </a:extLst>
          </p:cNvPr>
          <p:cNvSpPr txBox="1"/>
          <p:nvPr/>
        </p:nvSpPr>
        <p:spPr>
          <a:xfrm>
            <a:off x="357810" y="288234"/>
            <a:ext cx="8229600" cy="1231106"/>
          </a:xfrm>
          <a:prstGeom prst="rect">
            <a:avLst/>
          </a:prstGeom>
          <a:noFill/>
        </p:spPr>
        <p:txBody>
          <a:bodyPr wrap="square" rtlCol="0">
            <a:spAutoFit/>
          </a:bodyPr>
          <a:lstStyle/>
          <a:p>
            <a:r>
              <a:rPr lang="en-GB" sz="2800" dirty="0">
                <a:solidFill>
                  <a:srgbClr val="002060"/>
                </a:solidFill>
              </a:rPr>
              <a:t>Step 1: Business advisory and on-line grant application (free of charge)</a:t>
            </a:r>
          </a:p>
          <a:p>
            <a:endParaRPr lang="en-US" dirty="0"/>
          </a:p>
        </p:txBody>
      </p:sp>
      <p:sp>
        <p:nvSpPr>
          <p:cNvPr id="10" name="TextBox 9">
            <a:extLst>
              <a:ext uri="{FF2B5EF4-FFF2-40B4-BE49-F238E27FC236}">
                <a16:creationId xmlns:a16="http://schemas.microsoft.com/office/drawing/2014/main" id="{86A25D2F-3B1D-FD48-8CD4-3EA44812D276}"/>
              </a:ext>
            </a:extLst>
          </p:cNvPr>
          <p:cNvSpPr txBox="1"/>
          <p:nvPr/>
        </p:nvSpPr>
        <p:spPr>
          <a:xfrm>
            <a:off x="357810" y="1458358"/>
            <a:ext cx="7891667" cy="4647426"/>
          </a:xfrm>
          <a:prstGeom prst="rect">
            <a:avLst/>
          </a:prstGeom>
          <a:noFill/>
        </p:spPr>
        <p:txBody>
          <a:bodyPr wrap="square" rtlCol="0">
            <a:spAutoFit/>
          </a:bodyPr>
          <a:lstStyle/>
          <a:p>
            <a:pPr marL="283464" lvl="1" indent="-283464" algn="thaiDist" defTabSz="533400">
              <a:spcBef>
                <a:spcPct val="0"/>
              </a:spcBef>
              <a:spcAft>
                <a:spcPts val="600"/>
              </a:spcAft>
              <a:buChar char="•"/>
            </a:pPr>
            <a:r>
              <a:rPr lang="en-US" sz="1600" dirty="0">
                <a:solidFill>
                  <a:srgbClr val="002060"/>
                </a:solidFill>
              </a:rPr>
              <a:t>Contact our office, or on of our our Business Advisors, @020 55542658, to express your interest in receiving BAF II support. </a:t>
            </a:r>
          </a:p>
          <a:p>
            <a:pPr marL="283464" lvl="1" indent="-283464" algn="thaiDist" defTabSz="533400">
              <a:spcBef>
                <a:spcPct val="0"/>
              </a:spcBef>
              <a:spcAft>
                <a:spcPts val="600"/>
              </a:spcAft>
              <a:buChar char="•"/>
            </a:pPr>
            <a:r>
              <a:rPr lang="en-US" sz="1600" dirty="0">
                <a:solidFill>
                  <a:srgbClr val="002060"/>
                </a:solidFill>
              </a:rPr>
              <a:t>An appointment will be made for a BAF II Business Advisor to meet with you. The aim of the first meeting is to assess whether or not BAF II can support your business.  If the answer is yes, you will be advised to proceed the next step.</a:t>
            </a:r>
          </a:p>
          <a:p>
            <a:pPr marL="283464" lvl="1" indent="-283464" algn="thaiDist" defTabSz="533400">
              <a:spcBef>
                <a:spcPct val="0"/>
              </a:spcBef>
              <a:spcAft>
                <a:spcPts val="600"/>
              </a:spcAft>
              <a:buChar char="•"/>
            </a:pPr>
            <a:r>
              <a:rPr lang="en-US" sz="1600" dirty="0">
                <a:solidFill>
                  <a:srgbClr val="002060"/>
                </a:solidFill>
              </a:rPr>
              <a:t>Complete an online application form via our website (</a:t>
            </a:r>
            <a:r>
              <a:rPr lang="en-US" sz="1600" dirty="0">
                <a:solidFill>
                  <a:srgbClr val="002060"/>
                </a:solidFill>
                <a:hlinkClick r:id="rId3">
                  <a:extLst>
                    <a:ext uri="{A12FA001-AC4F-418D-AE19-62706E023703}">
                      <ahyp:hlinkClr xmlns:ahyp="http://schemas.microsoft.com/office/drawing/2018/hyperlinkcolor" val="tx"/>
                    </a:ext>
                  </a:extLst>
                </a:hlinkClick>
              </a:rPr>
              <a:t>www.baflaos.com</a:t>
            </a:r>
            <a:r>
              <a:rPr lang="en-US" sz="1600" dirty="0">
                <a:solidFill>
                  <a:srgbClr val="002060"/>
                </a:solidFill>
              </a:rPr>
              <a:t>) and upload the required documents.</a:t>
            </a:r>
          </a:p>
          <a:p>
            <a:pPr marL="283464" lvl="1" indent="-283464" defTabSz="533400">
              <a:spcBef>
                <a:spcPct val="0"/>
              </a:spcBef>
              <a:spcAft>
                <a:spcPts val="600"/>
              </a:spcAft>
              <a:buChar char="•"/>
            </a:pPr>
            <a:r>
              <a:rPr lang="en-US" sz="1600" dirty="0">
                <a:solidFill>
                  <a:srgbClr val="002060"/>
                </a:solidFill>
              </a:rPr>
              <a:t>The application will be considered ‘Complete’, and ready for review, when the following supporting documents have been provided: </a:t>
            </a:r>
          </a:p>
          <a:p>
            <a:pPr marL="740664" lvl="2" indent="-283464" defTabSz="533400">
              <a:spcBef>
                <a:spcPct val="0"/>
              </a:spcBef>
              <a:spcAft>
                <a:spcPts val="600"/>
              </a:spcAft>
              <a:buChar char="•"/>
            </a:pPr>
            <a:r>
              <a:rPr lang="en-US" sz="1600" dirty="0">
                <a:solidFill>
                  <a:srgbClr val="002060"/>
                </a:solidFill>
              </a:rPr>
              <a:t>Enterprise Registration Certificate and Tax Registration (if applicable); </a:t>
            </a:r>
          </a:p>
          <a:p>
            <a:pPr marL="740664" lvl="2" indent="-283464" defTabSz="533400">
              <a:spcBef>
                <a:spcPct val="0"/>
              </a:spcBef>
              <a:spcAft>
                <a:spcPts val="600"/>
              </a:spcAft>
              <a:buChar char="•"/>
            </a:pPr>
            <a:r>
              <a:rPr lang="en-GB" sz="1600" dirty="0">
                <a:solidFill>
                  <a:srgbClr val="002060"/>
                </a:solidFill>
              </a:rPr>
              <a:t>Quotation from the service providers with detailed cost breakdown for services fees; </a:t>
            </a:r>
          </a:p>
          <a:p>
            <a:pPr marL="740664" lvl="2" indent="-283464" defTabSz="533400">
              <a:spcBef>
                <a:spcPct val="0"/>
              </a:spcBef>
              <a:spcAft>
                <a:spcPts val="600"/>
              </a:spcAft>
              <a:buChar char="•"/>
            </a:pPr>
            <a:r>
              <a:rPr lang="en-GB" sz="1600" dirty="0">
                <a:solidFill>
                  <a:srgbClr val="002060"/>
                </a:solidFill>
              </a:rPr>
              <a:t>Profile of the technical service provider (</a:t>
            </a:r>
            <a:r>
              <a:rPr lang="en-GB" sz="1600" dirty="0" err="1">
                <a:solidFill>
                  <a:srgbClr val="002060"/>
                </a:solidFill>
              </a:rPr>
              <a:t>eg.</a:t>
            </a:r>
            <a:r>
              <a:rPr lang="en-GB" sz="1600" dirty="0">
                <a:solidFill>
                  <a:srgbClr val="002060"/>
                </a:solidFill>
              </a:rPr>
              <a:t> CV of the experts, business track record and/or company profile); </a:t>
            </a:r>
          </a:p>
          <a:p>
            <a:pPr marL="740664" lvl="2" indent="-283464" defTabSz="533400">
              <a:spcBef>
                <a:spcPct val="0"/>
              </a:spcBef>
              <a:spcAft>
                <a:spcPts val="600"/>
              </a:spcAft>
              <a:buChar char="•"/>
            </a:pPr>
            <a:r>
              <a:rPr lang="en-GB" sz="1600" dirty="0">
                <a:solidFill>
                  <a:srgbClr val="002060"/>
                </a:solidFill>
              </a:rPr>
              <a:t>Work plan and details of the required deliverables (if applicable). </a:t>
            </a:r>
            <a:endParaRPr lang="en-US" sz="1600" dirty="0">
              <a:solidFill>
                <a:srgbClr val="002060"/>
              </a:solidFill>
            </a:endParaRPr>
          </a:p>
          <a:p>
            <a:pPr marL="283464" lvl="1" indent="-283464" defTabSz="533400">
              <a:spcBef>
                <a:spcPct val="0"/>
              </a:spcBef>
              <a:spcAft>
                <a:spcPts val="600"/>
              </a:spcAft>
              <a:buChar char="•"/>
            </a:pPr>
            <a:r>
              <a:rPr lang="en-US" sz="1600" dirty="0">
                <a:solidFill>
                  <a:srgbClr val="002060"/>
                </a:solidFill>
              </a:rPr>
              <a:t>When completed, you will get an email notification with the Application Number ‘BAFII_XXXX’. </a:t>
            </a:r>
          </a:p>
        </p:txBody>
      </p:sp>
    </p:spTree>
    <p:extLst>
      <p:ext uri="{BB962C8B-B14F-4D97-AF65-F5344CB8AC3E}">
        <p14:creationId xmlns:p14="http://schemas.microsoft.com/office/powerpoint/2010/main" val="3835270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C17E0A-0A56-4441-9FF5-DF8A10FE0CA0}"/>
              </a:ext>
            </a:extLst>
          </p:cNvPr>
          <p:cNvPicPr>
            <a:picLocks noChangeAspect="1"/>
          </p:cNvPicPr>
          <p:nvPr/>
        </p:nvPicPr>
        <p:blipFill>
          <a:blip r:embed="rId2"/>
          <a:stretch>
            <a:fillRect/>
          </a:stretch>
        </p:blipFill>
        <p:spPr>
          <a:xfrm>
            <a:off x="8179904" y="5533511"/>
            <a:ext cx="1581616" cy="1159119"/>
          </a:xfrm>
          <a:prstGeom prst="rect">
            <a:avLst/>
          </a:prstGeom>
        </p:spPr>
      </p:pic>
      <p:sp>
        <p:nvSpPr>
          <p:cNvPr id="5" name="Rectangle 4">
            <a:extLst>
              <a:ext uri="{FF2B5EF4-FFF2-40B4-BE49-F238E27FC236}">
                <a16:creationId xmlns:a16="http://schemas.microsoft.com/office/drawing/2014/main" id="{2FB7E185-D4B5-F040-A06E-0B4F6A3CBCFB}"/>
              </a:ext>
            </a:extLst>
          </p:cNvPr>
          <p:cNvSpPr/>
          <p:nvPr/>
        </p:nvSpPr>
        <p:spPr>
          <a:xfrm>
            <a:off x="349526" y="332817"/>
            <a:ext cx="9003196" cy="2246769"/>
          </a:xfrm>
          <a:prstGeom prst="rect">
            <a:avLst/>
          </a:prstGeom>
        </p:spPr>
        <p:txBody>
          <a:bodyPr wrap="square">
            <a:spAutoFit/>
          </a:bodyPr>
          <a:lstStyle/>
          <a:p>
            <a:r>
              <a:rPr lang="en-GB" sz="2800" dirty="0">
                <a:solidFill>
                  <a:srgbClr val="002060"/>
                </a:solidFill>
              </a:rPr>
              <a:t>Steps 2 and 3: </a:t>
            </a:r>
          </a:p>
          <a:p>
            <a:pPr marL="457200" indent="-457200">
              <a:buFont typeface="Arial" panose="020B0604020202020204" pitchFamily="34" charset="0"/>
              <a:buChar char="•"/>
            </a:pPr>
            <a:r>
              <a:rPr lang="en-GB" sz="2800" dirty="0">
                <a:solidFill>
                  <a:srgbClr val="002060"/>
                </a:solidFill>
              </a:rPr>
              <a:t>Grant application is reviewed and processed by BAF II team</a:t>
            </a:r>
          </a:p>
          <a:p>
            <a:pPr marL="457200" indent="-457200">
              <a:buFont typeface="Arial" panose="020B0604020202020204" pitchFamily="34" charset="0"/>
              <a:buChar char="•"/>
            </a:pPr>
            <a:r>
              <a:rPr lang="en-GB" sz="2800" dirty="0">
                <a:solidFill>
                  <a:srgbClr val="002060"/>
                </a:solidFill>
              </a:rPr>
              <a:t>Grant application is considered and approved by </a:t>
            </a:r>
            <a:r>
              <a:rPr lang="en-GB" sz="2800" dirty="0" err="1">
                <a:solidFill>
                  <a:srgbClr val="002060"/>
                </a:solidFill>
              </a:rPr>
              <a:t>MoIC</a:t>
            </a:r>
            <a:endParaRPr lang="en-GB" sz="2800" dirty="0"/>
          </a:p>
          <a:p>
            <a:pPr lvl="0"/>
            <a:endParaRPr lang="en-GB" sz="2800" dirty="0">
              <a:solidFill>
                <a:srgbClr val="002060"/>
              </a:solidFill>
            </a:endParaRPr>
          </a:p>
        </p:txBody>
      </p:sp>
      <p:sp>
        <p:nvSpPr>
          <p:cNvPr id="6" name="TextBox 5">
            <a:extLst>
              <a:ext uri="{FF2B5EF4-FFF2-40B4-BE49-F238E27FC236}">
                <a16:creationId xmlns:a16="http://schemas.microsoft.com/office/drawing/2014/main" id="{FFFDC434-1CA5-B14C-AAC9-0A012C7F0B3C}"/>
              </a:ext>
            </a:extLst>
          </p:cNvPr>
          <p:cNvSpPr txBox="1"/>
          <p:nvPr/>
        </p:nvSpPr>
        <p:spPr>
          <a:xfrm>
            <a:off x="349526" y="2407724"/>
            <a:ext cx="7591839" cy="4201150"/>
          </a:xfrm>
          <a:prstGeom prst="rect">
            <a:avLst/>
          </a:prstGeom>
          <a:noFill/>
        </p:spPr>
        <p:txBody>
          <a:bodyPr wrap="square" rtlCol="0">
            <a:spAutoFit/>
          </a:bodyPr>
          <a:lstStyle/>
          <a:p>
            <a:pPr marL="285750" lvl="0" indent="-285750">
              <a:spcAft>
                <a:spcPts val="600"/>
              </a:spcAft>
              <a:buFont typeface="Arial" panose="020B0604020202020204" pitchFamily="34" charset="0"/>
              <a:buChar char="•"/>
            </a:pPr>
            <a:r>
              <a:rPr lang="en-US" sz="1600" dirty="0">
                <a:solidFill>
                  <a:srgbClr val="002060"/>
                </a:solidFill>
              </a:rPr>
              <a:t>Your application will be checked and reviewed for completeness. You will be contacted if the application needs to be revised and improved, and more information or documents are required. </a:t>
            </a:r>
          </a:p>
          <a:p>
            <a:pPr marL="285750" lvl="0" indent="-285750">
              <a:spcAft>
                <a:spcPts val="600"/>
              </a:spcAft>
              <a:buFont typeface="Arial" panose="020B0604020202020204" pitchFamily="34" charset="0"/>
              <a:buChar char="•"/>
            </a:pPr>
            <a:r>
              <a:rPr lang="en-US" sz="1600" dirty="0">
                <a:solidFill>
                  <a:srgbClr val="002060"/>
                </a:solidFill>
              </a:rPr>
              <a:t>When the BAF II team is satisfied with the application and supporting documents, a ‘Letter of Recommendation (</a:t>
            </a:r>
            <a:r>
              <a:rPr lang="en-US" sz="1600" dirty="0" err="1">
                <a:solidFill>
                  <a:srgbClr val="002060"/>
                </a:solidFill>
              </a:rPr>
              <a:t>LoR</a:t>
            </a:r>
            <a:r>
              <a:rPr lang="en-US" sz="1600" dirty="0">
                <a:solidFill>
                  <a:srgbClr val="002060"/>
                </a:solidFill>
              </a:rPr>
              <a:t>)’ will be prepared and submitted to the Ministry of Industry and Commerce (</a:t>
            </a:r>
            <a:r>
              <a:rPr lang="en-US" sz="1600" dirty="0" err="1">
                <a:solidFill>
                  <a:srgbClr val="002060"/>
                </a:solidFill>
              </a:rPr>
              <a:t>MoIC</a:t>
            </a:r>
            <a:r>
              <a:rPr lang="en-US" sz="1600" dirty="0">
                <a:solidFill>
                  <a:srgbClr val="002060"/>
                </a:solidFill>
              </a:rPr>
              <a:t>) for their review.</a:t>
            </a:r>
          </a:p>
          <a:p>
            <a:pPr marL="285750" lvl="0" indent="-285750">
              <a:spcAft>
                <a:spcPts val="600"/>
              </a:spcAft>
              <a:buFont typeface="Arial" panose="020B0604020202020204" pitchFamily="34" charset="0"/>
              <a:buChar char="•"/>
            </a:pPr>
            <a:r>
              <a:rPr lang="en-US" sz="1600" dirty="0">
                <a:solidFill>
                  <a:srgbClr val="002060"/>
                </a:solidFill>
              </a:rPr>
              <a:t>Once the </a:t>
            </a:r>
            <a:r>
              <a:rPr lang="en-US" sz="1600" dirty="0" err="1">
                <a:solidFill>
                  <a:srgbClr val="002060"/>
                </a:solidFill>
              </a:rPr>
              <a:t>MoIC</a:t>
            </a:r>
            <a:r>
              <a:rPr lang="en-US" sz="1600" dirty="0">
                <a:solidFill>
                  <a:srgbClr val="002060"/>
                </a:solidFill>
              </a:rPr>
              <a:t> has reviewed the </a:t>
            </a:r>
            <a:r>
              <a:rPr lang="en-US" sz="1600" dirty="0" err="1">
                <a:solidFill>
                  <a:srgbClr val="002060"/>
                </a:solidFill>
              </a:rPr>
              <a:t>LoR</a:t>
            </a:r>
            <a:r>
              <a:rPr lang="en-US" sz="1600" dirty="0">
                <a:solidFill>
                  <a:srgbClr val="002060"/>
                </a:solidFill>
              </a:rPr>
              <a:t>, they will decide to approve or not approve.  (The </a:t>
            </a:r>
            <a:r>
              <a:rPr lang="en-US" sz="1600" dirty="0" err="1">
                <a:solidFill>
                  <a:srgbClr val="002060"/>
                </a:solidFill>
              </a:rPr>
              <a:t>MoIC</a:t>
            </a:r>
            <a:r>
              <a:rPr lang="en-US" sz="1600" dirty="0">
                <a:solidFill>
                  <a:srgbClr val="002060"/>
                </a:solidFill>
              </a:rPr>
              <a:t> may ask for additional information, or request for further clarification.)</a:t>
            </a:r>
          </a:p>
          <a:p>
            <a:pPr marL="285750" lvl="0" indent="-285750">
              <a:spcAft>
                <a:spcPts val="600"/>
              </a:spcAft>
              <a:buFont typeface="Arial" panose="020B0604020202020204" pitchFamily="34" charset="0"/>
              <a:buChar char="•"/>
            </a:pPr>
            <a:r>
              <a:rPr lang="en-US" sz="1600" dirty="0">
                <a:solidFill>
                  <a:srgbClr val="002060"/>
                </a:solidFill>
              </a:rPr>
              <a:t>If approved, a ‘Letter of Agreement (</a:t>
            </a:r>
            <a:r>
              <a:rPr lang="en-US" sz="1600" dirty="0" err="1">
                <a:solidFill>
                  <a:srgbClr val="002060"/>
                </a:solidFill>
              </a:rPr>
              <a:t>LoA</a:t>
            </a:r>
            <a:r>
              <a:rPr lang="en-US" sz="1600" dirty="0">
                <a:solidFill>
                  <a:srgbClr val="002060"/>
                </a:solidFill>
              </a:rPr>
              <a:t>)’ will be drafted, in both Lao and English, which serves as the grant contract.  The </a:t>
            </a:r>
            <a:r>
              <a:rPr lang="en-US" sz="1600" dirty="0" err="1">
                <a:solidFill>
                  <a:srgbClr val="002060"/>
                </a:solidFill>
              </a:rPr>
              <a:t>LoA</a:t>
            </a:r>
            <a:r>
              <a:rPr lang="en-US" sz="1600" dirty="0">
                <a:solidFill>
                  <a:srgbClr val="002060"/>
                </a:solidFill>
              </a:rPr>
              <a:t> will be signed by a representative of the </a:t>
            </a:r>
            <a:r>
              <a:rPr lang="en-US" sz="1600" dirty="0" err="1">
                <a:solidFill>
                  <a:srgbClr val="002060"/>
                </a:solidFill>
              </a:rPr>
              <a:t>MoIC</a:t>
            </a:r>
            <a:r>
              <a:rPr lang="en-US" sz="1600" dirty="0">
                <a:solidFill>
                  <a:srgbClr val="002060"/>
                </a:solidFill>
              </a:rPr>
              <a:t> and the grantee company, setting out the rights and responsibilities of both parties, and all necessary ‘deliverables’.</a:t>
            </a:r>
          </a:p>
          <a:p>
            <a:pPr marL="285750" lvl="0" indent="-285750">
              <a:spcAft>
                <a:spcPts val="600"/>
              </a:spcAft>
              <a:buFont typeface="Arial" panose="020B0604020202020204" pitchFamily="34" charset="0"/>
              <a:buChar char="•"/>
            </a:pPr>
            <a:r>
              <a:rPr lang="en-US" sz="1600" dirty="0">
                <a:solidFill>
                  <a:srgbClr val="002060"/>
                </a:solidFill>
              </a:rPr>
              <a:t>Of not approved, BAF II and the applicant company will look to see how the application can be revised and re-submitted to </a:t>
            </a:r>
            <a:r>
              <a:rPr lang="en-US" sz="1600" dirty="0" err="1">
                <a:solidFill>
                  <a:srgbClr val="002060"/>
                </a:solidFill>
              </a:rPr>
              <a:t>MoIC</a:t>
            </a:r>
            <a:r>
              <a:rPr lang="en-US" sz="1600" dirty="0">
                <a:solidFill>
                  <a:srgbClr val="002060"/>
                </a:solidFill>
              </a:rPr>
              <a: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16486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C35249-62FB-B84A-AF30-73528E7C5883}"/>
              </a:ext>
            </a:extLst>
          </p:cNvPr>
          <p:cNvPicPr>
            <a:picLocks noChangeAspect="1"/>
          </p:cNvPicPr>
          <p:nvPr/>
        </p:nvPicPr>
        <p:blipFill>
          <a:blip r:embed="rId2"/>
          <a:stretch>
            <a:fillRect/>
          </a:stretch>
        </p:blipFill>
        <p:spPr>
          <a:xfrm>
            <a:off x="8179904" y="5533511"/>
            <a:ext cx="1581616" cy="1159119"/>
          </a:xfrm>
          <a:prstGeom prst="rect">
            <a:avLst/>
          </a:prstGeom>
        </p:spPr>
      </p:pic>
      <p:sp>
        <p:nvSpPr>
          <p:cNvPr id="5" name="Rectangle 4">
            <a:extLst>
              <a:ext uri="{FF2B5EF4-FFF2-40B4-BE49-F238E27FC236}">
                <a16:creationId xmlns:a16="http://schemas.microsoft.com/office/drawing/2014/main" id="{2C348C84-3562-634F-BE37-8DD4C21CD5E6}"/>
              </a:ext>
            </a:extLst>
          </p:cNvPr>
          <p:cNvSpPr/>
          <p:nvPr/>
        </p:nvSpPr>
        <p:spPr>
          <a:xfrm>
            <a:off x="349526" y="332817"/>
            <a:ext cx="9003196" cy="2677656"/>
          </a:xfrm>
          <a:prstGeom prst="rect">
            <a:avLst/>
          </a:prstGeom>
        </p:spPr>
        <p:txBody>
          <a:bodyPr wrap="square">
            <a:spAutoFit/>
          </a:bodyPr>
          <a:lstStyle/>
          <a:p>
            <a:r>
              <a:rPr lang="en-GB" sz="2800" dirty="0">
                <a:solidFill>
                  <a:srgbClr val="002060"/>
                </a:solidFill>
              </a:rPr>
              <a:t>Steps 4, 5 and 6: </a:t>
            </a:r>
          </a:p>
          <a:p>
            <a:pPr marL="457200" lvl="0" indent="-457200">
              <a:buFont typeface="Arial" panose="020B0604020202020204" pitchFamily="34" charset="0"/>
              <a:buChar char="•"/>
            </a:pPr>
            <a:r>
              <a:rPr lang="en-GB" sz="2800" dirty="0">
                <a:solidFill>
                  <a:srgbClr val="002060"/>
                </a:solidFill>
              </a:rPr>
              <a:t>Grantee company implements the BDS activities</a:t>
            </a:r>
          </a:p>
          <a:p>
            <a:pPr marL="457200" indent="-457200">
              <a:buFont typeface="Arial" panose="020B0604020202020204" pitchFamily="34" charset="0"/>
              <a:buChar char="•"/>
            </a:pPr>
            <a:r>
              <a:rPr lang="en-GB" sz="2800" dirty="0">
                <a:solidFill>
                  <a:srgbClr val="002060"/>
                </a:solidFill>
              </a:rPr>
              <a:t>Grantee company submits grant disbursement request</a:t>
            </a:r>
          </a:p>
          <a:p>
            <a:pPr marL="457200" indent="-457200">
              <a:buFont typeface="Arial" panose="020B0604020202020204" pitchFamily="34" charset="0"/>
              <a:buChar char="•"/>
            </a:pPr>
            <a:r>
              <a:rPr lang="en-GB" sz="2800" dirty="0">
                <a:solidFill>
                  <a:srgbClr val="002060"/>
                </a:solidFill>
              </a:rPr>
              <a:t>Grant is disbursed by </a:t>
            </a:r>
            <a:r>
              <a:rPr lang="en-GB" sz="2800" dirty="0" err="1">
                <a:solidFill>
                  <a:srgbClr val="002060"/>
                </a:solidFill>
              </a:rPr>
              <a:t>MoIC</a:t>
            </a:r>
            <a:endParaRPr lang="en-GB" sz="2800" dirty="0">
              <a:solidFill>
                <a:srgbClr val="002060"/>
              </a:solidFill>
            </a:endParaRPr>
          </a:p>
          <a:p>
            <a:endParaRPr lang="en-GB" sz="2800" dirty="0"/>
          </a:p>
          <a:p>
            <a:pPr lvl="0"/>
            <a:endParaRPr lang="en-GB" sz="2800" dirty="0"/>
          </a:p>
        </p:txBody>
      </p:sp>
      <p:sp>
        <p:nvSpPr>
          <p:cNvPr id="6" name="TextBox 5">
            <a:extLst>
              <a:ext uri="{FF2B5EF4-FFF2-40B4-BE49-F238E27FC236}">
                <a16:creationId xmlns:a16="http://schemas.microsoft.com/office/drawing/2014/main" id="{51DE06A2-F836-AB4B-929E-E2BC27B87ECF}"/>
              </a:ext>
            </a:extLst>
          </p:cNvPr>
          <p:cNvSpPr txBox="1"/>
          <p:nvPr/>
        </p:nvSpPr>
        <p:spPr>
          <a:xfrm>
            <a:off x="349526" y="2308945"/>
            <a:ext cx="7830378" cy="3924151"/>
          </a:xfrm>
          <a:prstGeom prst="rect">
            <a:avLst/>
          </a:prstGeom>
          <a:noFill/>
        </p:spPr>
        <p:txBody>
          <a:bodyPr wrap="square" rtlCol="0">
            <a:spAutoFit/>
          </a:bodyPr>
          <a:lstStyle/>
          <a:p>
            <a:pPr marL="285750" lvl="0" indent="-285750">
              <a:spcAft>
                <a:spcPts val="600"/>
              </a:spcAft>
              <a:buFont typeface="Arial" panose="020B0604020202020204" pitchFamily="34" charset="0"/>
              <a:buChar char="•"/>
            </a:pPr>
            <a:r>
              <a:rPr lang="en-US" sz="1600" dirty="0">
                <a:solidFill>
                  <a:srgbClr val="002060"/>
                </a:solidFill>
              </a:rPr>
              <a:t>After the </a:t>
            </a:r>
            <a:r>
              <a:rPr lang="en-US" sz="1600" dirty="0" err="1">
                <a:solidFill>
                  <a:srgbClr val="002060"/>
                </a:solidFill>
              </a:rPr>
              <a:t>LoA</a:t>
            </a:r>
            <a:r>
              <a:rPr lang="en-US" sz="1600" dirty="0">
                <a:solidFill>
                  <a:srgbClr val="002060"/>
                </a:solidFill>
              </a:rPr>
              <a:t> is signed, the company can start implementing the BDS activities covered by the grant agreement. </a:t>
            </a:r>
          </a:p>
          <a:p>
            <a:pPr marL="285750" lvl="0" indent="-285750">
              <a:spcAft>
                <a:spcPts val="600"/>
              </a:spcAft>
              <a:buFont typeface="Arial" panose="020B0604020202020204" pitchFamily="34" charset="0"/>
              <a:buChar char="•"/>
            </a:pPr>
            <a:r>
              <a:rPr lang="en-US" sz="1600" dirty="0">
                <a:solidFill>
                  <a:srgbClr val="002060"/>
                </a:solidFill>
              </a:rPr>
              <a:t>It is important that the grantee company keeps a careful record of all proof of BDS activity implementation.  Please check the ‘Agreed Deliverables’ section of the </a:t>
            </a:r>
            <a:r>
              <a:rPr lang="en-US" sz="1600" dirty="0" err="1">
                <a:solidFill>
                  <a:srgbClr val="002060"/>
                </a:solidFill>
              </a:rPr>
              <a:t>LoA</a:t>
            </a:r>
            <a:r>
              <a:rPr lang="en-US" sz="1600" dirty="0">
                <a:solidFill>
                  <a:srgbClr val="002060"/>
                </a:solidFill>
              </a:rPr>
              <a:t>, which lists the evidence of ‘deliverables’ necessary for grant disbursement to occur.</a:t>
            </a:r>
          </a:p>
          <a:p>
            <a:pPr marL="285750" lvl="0" indent="-285750">
              <a:spcAft>
                <a:spcPts val="600"/>
              </a:spcAft>
              <a:buFont typeface="Arial" panose="020B0604020202020204" pitchFamily="34" charset="0"/>
              <a:buChar char="•"/>
            </a:pPr>
            <a:r>
              <a:rPr lang="en-US" sz="1600" dirty="0">
                <a:solidFill>
                  <a:srgbClr val="002060"/>
                </a:solidFill>
              </a:rPr>
              <a:t>Please also note that, unless previously agreed, only bank transfers are accepted as proof of payment between the company and the BDS provider.</a:t>
            </a:r>
          </a:p>
          <a:p>
            <a:pPr marL="285750" lvl="0" indent="-285750">
              <a:spcAft>
                <a:spcPts val="600"/>
              </a:spcAft>
              <a:buFont typeface="Arial" panose="020B0604020202020204" pitchFamily="34" charset="0"/>
              <a:buChar char="•"/>
            </a:pPr>
            <a:r>
              <a:rPr lang="en-US" sz="1600" dirty="0">
                <a:solidFill>
                  <a:srgbClr val="002060"/>
                </a:solidFill>
              </a:rPr>
              <a:t>Once the BDS activities have been completed, log-in to your account on the BAFII website, and then: </a:t>
            </a:r>
            <a:r>
              <a:rPr lang="en-US" sz="1600" dirty="0" err="1">
                <a:solidFill>
                  <a:srgbClr val="002060"/>
                </a:solidFill>
              </a:rPr>
              <a:t>i</a:t>
            </a:r>
            <a:r>
              <a:rPr lang="en-US" sz="1600" dirty="0">
                <a:solidFill>
                  <a:srgbClr val="002060"/>
                </a:solidFill>
              </a:rPr>
              <a:t>) complete the ‘Reimbursement Form’; ii) attach the agreed ‘deliverables’ listed in the </a:t>
            </a:r>
            <a:r>
              <a:rPr lang="en-US" sz="1600" dirty="0" err="1">
                <a:solidFill>
                  <a:srgbClr val="002060"/>
                </a:solidFill>
              </a:rPr>
              <a:t>LoA</a:t>
            </a:r>
            <a:r>
              <a:rPr lang="en-US" sz="1600" dirty="0">
                <a:solidFill>
                  <a:srgbClr val="002060"/>
                </a:solidFill>
              </a:rPr>
              <a:t>; and then iii) press submit. </a:t>
            </a:r>
          </a:p>
          <a:p>
            <a:pPr marL="285750" lvl="0" indent="-285750">
              <a:spcAft>
                <a:spcPts val="600"/>
              </a:spcAft>
              <a:buFont typeface="Arial" panose="020B0604020202020204" pitchFamily="34" charset="0"/>
              <a:buChar char="•"/>
            </a:pPr>
            <a:r>
              <a:rPr lang="en-US" sz="1600" dirty="0">
                <a:solidFill>
                  <a:srgbClr val="002060"/>
                </a:solidFill>
              </a:rPr>
              <a:t>The reimbursement request is checked by the BAF II team, and if everything is in order, then a request for grant payment will be sent to the </a:t>
            </a:r>
            <a:r>
              <a:rPr lang="en-US" sz="1600" dirty="0" err="1">
                <a:solidFill>
                  <a:srgbClr val="002060"/>
                </a:solidFill>
              </a:rPr>
              <a:t>MoIC</a:t>
            </a:r>
            <a:r>
              <a:rPr lang="en-US" sz="1600" dirty="0">
                <a:solidFill>
                  <a:srgbClr val="002060"/>
                </a:solidFill>
              </a:rPr>
              <a:t>.</a:t>
            </a:r>
          </a:p>
          <a:p>
            <a:pPr marL="285750" lvl="0" indent="-285750">
              <a:spcAft>
                <a:spcPts val="600"/>
              </a:spcAft>
              <a:buFont typeface="Arial" panose="020B0604020202020204" pitchFamily="34" charset="0"/>
              <a:buChar char="•"/>
            </a:pPr>
            <a:r>
              <a:rPr lang="en-US" sz="1600" dirty="0" err="1">
                <a:solidFill>
                  <a:srgbClr val="002060"/>
                </a:solidFill>
              </a:rPr>
              <a:t>MoIC</a:t>
            </a:r>
            <a:r>
              <a:rPr lang="en-US" sz="1600" dirty="0">
                <a:solidFill>
                  <a:srgbClr val="002060"/>
                </a:solidFill>
              </a:rPr>
              <a:t> will issue a bank cheque to the grantee company.  (More detailed information on ‘Claims and Disbursement’ can be found in a separate guideline.) </a:t>
            </a:r>
          </a:p>
        </p:txBody>
      </p:sp>
    </p:spTree>
    <p:extLst>
      <p:ext uri="{BB962C8B-B14F-4D97-AF65-F5344CB8AC3E}">
        <p14:creationId xmlns:p14="http://schemas.microsoft.com/office/powerpoint/2010/main" val="211496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C59418-F2EB-F043-BB4C-DD943152857B}"/>
              </a:ext>
            </a:extLst>
          </p:cNvPr>
          <p:cNvPicPr>
            <a:picLocks noChangeAspect="1"/>
          </p:cNvPicPr>
          <p:nvPr/>
        </p:nvPicPr>
        <p:blipFill>
          <a:blip r:embed="rId2"/>
          <a:stretch>
            <a:fillRect/>
          </a:stretch>
        </p:blipFill>
        <p:spPr>
          <a:xfrm>
            <a:off x="8179904" y="5533511"/>
            <a:ext cx="1581616" cy="1159119"/>
          </a:xfrm>
          <a:prstGeom prst="rect">
            <a:avLst/>
          </a:prstGeom>
        </p:spPr>
      </p:pic>
      <p:pic>
        <p:nvPicPr>
          <p:cNvPr id="5" name="Picture 4">
            <a:extLst>
              <a:ext uri="{FF2B5EF4-FFF2-40B4-BE49-F238E27FC236}">
                <a16:creationId xmlns:a16="http://schemas.microsoft.com/office/drawing/2014/main" id="{2B1D50C3-EAA8-E24F-A504-EEDB5D5590F3}"/>
              </a:ext>
            </a:extLst>
          </p:cNvPr>
          <p:cNvPicPr>
            <a:picLocks noChangeAspect="1"/>
          </p:cNvPicPr>
          <p:nvPr/>
        </p:nvPicPr>
        <p:blipFill rotWithShape="1">
          <a:blip r:embed="rId3">
            <a:extLst>
              <a:ext uri="{28A0092B-C50C-407E-A947-70E740481C1C}">
                <a14:useLocalDpi xmlns:a14="http://schemas.microsoft.com/office/drawing/2010/main" val="0"/>
              </a:ext>
            </a:extLst>
          </a:blip>
          <a:srcRect l="33888" t="19306" r="32183" b="7293"/>
          <a:stretch/>
        </p:blipFill>
        <p:spPr>
          <a:xfrm>
            <a:off x="2809228" y="1570383"/>
            <a:ext cx="4035575" cy="4858896"/>
          </a:xfrm>
          <a:prstGeom prst="rect">
            <a:avLst/>
          </a:prstGeom>
        </p:spPr>
      </p:pic>
      <p:sp>
        <p:nvSpPr>
          <p:cNvPr id="6" name="TextBox 5">
            <a:extLst>
              <a:ext uri="{FF2B5EF4-FFF2-40B4-BE49-F238E27FC236}">
                <a16:creationId xmlns:a16="http://schemas.microsoft.com/office/drawing/2014/main" id="{6FA5218E-4BF8-B54B-A7A2-8024F2368023}"/>
              </a:ext>
            </a:extLst>
          </p:cNvPr>
          <p:cNvSpPr txBox="1"/>
          <p:nvPr/>
        </p:nvSpPr>
        <p:spPr>
          <a:xfrm>
            <a:off x="421143" y="428721"/>
            <a:ext cx="6420347" cy="800219"/>
          </a:xfrm>
          <a:prstGeom prst="rect">
            <a:avLst/>
          </a:prstGeom>
          <a:noFill/>
        </p:spPr>
        <p:txBody>
          <a:bodyPr wrap="none" rtlCol="0">
            <a:spAutoFit/>
          </a:bodyPr>
          <a:lstStyle/>
          <a:p>
            <a:r>
              <a:rPr lang="en-GB" sz="2800" dirty="0">
                <a:solidFill>
                  <a:srgbClr val="002060"/>
                </a:solidFill>
              </a:rPr>
              <a:t>Sample of a quotation from a BDS provider</a:t>
            </a:r>
          </a:p>
          <a:p>
            <a:endParaRPr lang="en-US" dirty="0"/>
          </a:p>
        </p:txBody>
      </p:sp>
      <p:sp>
        <p:nvSpPr>
          <p:cNvPr id="7" name="TextBox 6">
            <a:extLst>
              <a:ext uri="{FF2B5EF4-FFF2-40B4-BE49-F238E27FC236}">
                <a16:creationId xmlns:a16="http://schemas.microsoft.com/office/drawing/2014/main" id="{DC96D2B1-CE93-2047-8B3A-49FB91B34DD4}"/>
              </a:ext>
            </a:extLst>
          </p:cNvPr>
          <p:cNvSpPr txBox="1"/>
          <p:nvPr/>
        </p:nvSpPr>
        <p:spPr>
          <a:xfrm>
            <a:off x="7170620" y="4326116"/>
            <a:ext cx="2032957" cy="646331"/>
          </a:xfrm>
          <a:prstGeom prst="rect">
            <a:avLst/>
          </a:prstGeom>
          <a:noFill/>
          <a:ln w="12700">
            <a:solidFill>
              <a:srgbClr val="002060"/>
            </a:solidFill>
          </a:ln>
        </p:spPr>
        <p:txBody>
          <a:bodyPr wrap="square" rtlCol="0">
            <a:spAutoFit/>
          </a:bodyPr>
          <a:lstStyle/>
          <a:p>
            <a:r>
              <a:rPr lang="en-US" sz="1200" dirty="0">
                <a:solidFill>
                  <a:srgbClr val="002060"/>
                </a:solidFill>
              </a:rPr>
              <a:t>Signature</a:t>
            </a:r>
            <a:r>
              <a:rPr lang="en-GB" sz="1200" dirty="0">
                <a:solidFill>
                  <a:srgbClr val="002060"/>
                </a:solidFill>
              </a:rPr>
              <a:t> and Stamp (if applicable) of service provider </a:t>
            </a:r>
            <a:endParaRPr lang="en-US" sz="1200" dirty="0">
              <a:solidFill>
                <a:srgbClr val="002060"/>
              </a:solidFill>
            </a:endParaRPr>
          </a:p>
        </p:txBody>
      </p:sp>
      <p:sp>
        <p:nvSpPr>
          <p:cNvPr id="8" name="TextBox 7">
            <a:extLst>
              <a:ext uri="{FF2B5EF4-FFF2-40B4-BE49-F238E27FC236}">
                <a16:creationId xmlns:a16="http://schemas.microsoft.com/office/drawing/2014/main" id="{6A628E6B-2A7A-1B44-AA02-5020AB8CD842}"/>
              </a:ext>
            </a:extLst>
          </p:cNvPr>
          <p:cNvSpPr txBox="1"/>
          <p:nvPr/>
        </p:nvSpPr>
        <p:spPr>
          <a:xfrm>
            <a:off x="266695" y="1601708"/>
            <a:ext cx="2015813" cy="2092881"/>
          </a:xfrm>
          <a:prstGeom prst="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600"/>
              </a:spcAft>
            </a:pPr>
            <a:r>
              <a:rPr lang="en-US" sz="1200" dirty="0">
                <a:solidFill>
                  <a:srgbClr val="002060"/>
                </a:solidFill>
              </a:rPr>
              <a:t>Service provider information:</a:t>
            </a:r>
          </a:p>
          <a:p>
            <a:pPr marL="171450" indent="-171450">
              <a:spcAft>
                <a:spcPts val="600"/>
              </a:spcAft>
              <a:buFont typeface="Arial" panose="020B0604020202020204" pitchFamily="34" charset="0"/>
              <a:buChar char="•"/>
            </a:pPr>
            <a:r>
              <a:rPr lang="en-US" sz="1200" dirty="0">
                <a:solidFill>
                  <a:srgbClr val="002060"/>
                </a:solidFill>
              </a:rPr>
              <a:t>For a legal entity, the</a:t>
            </a:r>
            <a:r>
              <a:rPr lang="en-US" sz="1200" b="1" dirty="0">
                <a:solidFill>
                  <a:srgbClr val="002060"/>
                </a:solidFill>
              </a:rPr>
              <a:t> </a:t>
            </a:r>
            <a:r>
              <a:rPr lang="en-US" sz="1200" dirty="0">
                <a:solidFill>
                  <a:srgbClr val="002060"/>
                </a:solidFill>
              </a:rPr>
              <a:t>name of the company must be the same as its Enterprise Registration Certificate</a:t>
            </a:r>
          </a:p>
          <a:p>
            <a:pPr marL="171450" indent="-171450">
              <a:spcAft>
                <a:spcPts val="600"/>
              </a:spcAft>
              <a:buFont typeface="Arial" panose="020B0604020202020204" pitchFamily="34" charset="0"/>
              <a:buChar char="•"/>
            </a:pPr>
            <a:r>
              <a:rPr lang="en-US" sz="1200" dirty="0">
                <a:solidFill>
                  <a:srgbClr val="002060"/>
                </a:solidFill>
              </a:rPr>
              <a:t>For a freelance consultant, the full name of the consultant must be provided </a:t>
            </a:r>
            <a:endParaRPr lang="en-GB" sz="1200" dirty="0">
              <a:solidFill>
                <a:srgbClr val="002060"/>
              </a:solidFill>
            </a:endParaRPr>
          </a:p>
        </p:txBody>
      </p:sp>
      <p:sp>
        <p:nvSpPr>
          <p:cNvPr id="10" name="TextBox 9">
            <a:extLst>
              <a:ext uri="{FF2B5EF4-FFF2-40B4-BE49-F238E27FC236}">
                <a16:creationId xmlns:a16="http://schemas.microsoft.com/office/drawing/2014/main" id="{DC4AE975-AFF9-4F45-B8DF-625D25E0283B}"/>
              </a:ext>
            </a:extLst>
          </p:cNvPr>
          <p:cNvSpPr txBox="1"/>
          <p:nvPr/>
        </p:nvSpPr>
        <p:spPr>
          <a:xfrm>
            <a:off x="7170620" y="2118646"/>
            <a:ext cx="2018567" cy="461665"/>
          </a:xfrm>
          <a:prstGeom prst="rect">
            <a:avLst/>
          </a:prstGeom>
          <a:ln w="12700">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rgbClr val="002060"/>
                </a:solidFill>
              </a:rPr>
              <a:t>Date must be included in the quotation</a:t>
            </a:r>
            <a:endParaRPr lang="en-GB" sz="1200" dirty="0">
              <a:solidFill>
                <a:srgbClr val="002060"/>
              </a:solidFill>
            </a:endParaRPr>
          </a:p>
        </p:txBody>
      </p:sp>
      <p:sp>
        <p:nvSpPr>
          <p:cNvPr id="11" name="TextBox 10">
            <a:extLst>
              <a:ext uri="{FF2B5EF4-FFF2-40B4-BE49-F238E27FC236}">
                <a16:creationId xmlns:a16="http://schemas.microsoft.com/office/drawing/2014/main" id="{0F64A867-B0B1-AC43-A107-9566EF8CC607}"/>
              </a:ext>
            </a:extLst>
          </p:cNvPr>
          <p:cNvSpPr txBox="1"/>
          <p:nvPr/>
        </p:nvSpPr>
        <p:spPr>
          <a:xfrm>
            <a:off x="7170620" y="3054518"/>
            <a:ext cx="2018567" cy="830997"/>
          </a:xfrm>
          <a:prstGeom prst="rect">
            <a:avLst/>
          </a:prstGeom>
          <a:ln w="12700">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 typeface="Arial" panose="020B0604020202020204" pitchFamily="34" charset="0"/>
              <a:buChar char="•"/>
            </a:pPr>
            <a:r>
              <a:rPr lang="en-US" sz="1200" dirty="0">
                <a:solidFill>
                  <a:srgbClr val="002060"/>
                </a:solidFill>
              </a:rPr>
              <a:t>Breakdown cost of all proposed activities  </a:t>
            </a:r>
          </a:p>
          <a:p>
            <a:pPr marL="171450" indent="-171450">
              <a:buFont typeface="Arial" panose="020B0604020202020204" pitchFamily="34" charset="0"/>
              <a:buChar char="•"/>
            </a:pPr>
            <a:r>
              <a:rPr lang="en-US" sz="1200" dirty="0">
                <a:solidFill>
                  <a:srgbClr val="002060"/>
                </a:solidFill>
              </a:rPr>
              <a:t>Exclude VAT in the total cost</a:t>
            </a:r>
            <a:endParaRPr lang="en-GB" sz="1200" dirty="0">
              <a:solidFill>
                <a:srgbClr val="002060"/>
              </a:solidFill>
            </a:endParaRPr>
          </a:p>
        </p:txBody>
      </p:sp>
      <p:cxnSp>
        <p:nvCxnSpPr>
          <p:cNvPr id="13" name="Straight Arrow Connector 12">
            <a:extLst>
              <a:ext uri="{FF2B5EF4-FFF2-40B4-BE49-F238E27FC236}">
                <a16:creationId xmlns:a16="http://schemas.microsoft.com/office/drawing/2014/main" id="{53890344-23B1-E14E-A027-2229905A536E}"/>
              </a:ext>
            </a:extLst>
          </p:cNvPr>
          <p:cNvCxnSpPr>
            <a:stCxn id="8" idx="3"/>
          </p:cNvCxnSpPr>
          <p:nvPr/>
        </p:nvCxnSpPr>
        <p:spPr>
          <a:xfrm flipV="1">
            <a:off x="2282508" y="1977887"/>
            <a:ext cx="609779" cy="670262"/>
          </a:xfrm>
          <a:prstGeom prst="straightConnector1">
            <a:avLst/>
          </a:prstGeom>
          <a:ln w="158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5EA65F5-859D-B743-9E23-2B921A6BD0BF}"/>
              </a:ext>
            </a:extLst>
          </p:cNvPr>
          <p:cNvCxnSpPr>
            <a:cxnSpLocks/>
            <a:stCxn id="10" idx="1"/>
          </p:cNvCxnSpPr>
          <p:nvPr/>
        </p:nvCxnSpPr>
        <p:spPr>
          <a:xfrm flipH="1" flipV="1">
            <a:off x="6560841" y="2208718"/>
            <a:ext cx="609779" cy="140761"/>
          </a:xfrm>
          <a:prstGeom prst="straightConnector1">
            <a:avLst/>
          </a:prstGeom>
          <a:ln w="158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4E5E9F8-0270-9F48-B855-2D947C0D11CE}"/>
              </a:ext>
            </a:extLst>
          </p:cNvPr>
          <p:cNvCxnSpPr>
            <a:cxnSpLocks/>
            <a:stCxn id="11" idx="1"/>
          </p:cNvCxnSpPr>
          <p:nvPr/>
        </p:nvCxnSpPr>
        <p:spPr>
          <a:xfrm flipH="1">
            <a:off x="6560841" y="3470017"/>
            <a:ext cx="609779" cy="0"/>
          </a:xfrm>
          <a:prstGeom prst="straightConnector1">
            <a:avLst/>
          </a:prstGeom>
          <a:ln w="158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A7A5DEB-A028-064D-9D14-B34508EB4186}"/>
              </a:ext>
            </a:extLst>
          </p:cNvPr>
          <p:cNvCxnSpPr>
            <a:cxnSpLocks/>
            <a:stCxn id="7" idx="1"/>
          </p:cNvCxnSpPr>
          <p:nvPr/>
        </p:nvCxnSpPr>
        <p:spPr>
          <a:xfrm flipH="1">
            <a:off x="6450496" y="4649282"/>
            <a:ext cx="720124" cy="938133"/>
          </a:xfrm>
          <a:prstGeom prst="straightConnector1">
            <a:avLst/>
          </a:prstGeom>
          <a:ln w="158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64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5103F-ECE1-D448-82CE-2124BAEC5046}"/>
              </a:ext>
            </a:extLst>
          </p:cNvPr>
          <p:cNvPicPr>
            <a:picLocks noChangeAspect="1"/>
          </p:cNvPicPr>
          <p:nvPr/>
        </p:nvPicPr>
        <p:blipFill>
          <a:blip r:embed="rId2"/>
          <a:stretch>
            <a:fillRect/>
          </a:stretch>
        </p:blipFill>
        <p:spPr>
          <a:xfrm>
            <a:off x="8179904" y="5533511"/>
            <a:ext cx="1581616" cy="1159119"/>
          </a:xfrm>
          <a:prstGeom prst="rect">
            <a:avLst/>
          </a:prstGeom>
        </p:spPr>
      </p:pic>
      <p:pic>
        <p:nvPicPr>
          <p:cNvPr id="6" name="Content Placeholder 5">
            <a:extLst>
              <a:ext uri="{FF2B5EF4-FFF2-40B4-BE49-F238E27FC236}">
                <a16:creationId xmlns:a16="http://schemas.microsoft.com/office/drawing/2014/main" id="{B88EDEC9-1FAF-3F4C-BF53-D251389DC72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1517" t="20487" r="20056" b="18872"/>
          <a:stretch/>
        </p:blipFill>
        <p:spPr>
          <a:xfrm>
            <a:off x="527484" y="1302900"/>
            <a:ext cx="2848510" cy="1663003"/>
          </a:xfrm>
        </p:spPr>
      </p:pic>
      <p:pic>
        <p:nvPicPr>
          <p:cNvPr id="7" name="Picture 6">
            <a:extLst>
              <a:ext uri="{FF2B5EF4-FFF2-40B4-BE49-F238E27FC236}">
                <a16:creationId xmlns:a16="http://schemas.microsoft.com/office/drawing/2014/main" id="{4A59D775-F606-9D43-A3B7-40C28AAC7C6F}"/>
              </a:ext>
            </a:extLst>
          </p:cNvPr>
          <p:cNvPicPr>
            <a:picLocks noChangeAspect="1"/>
          </p:cNvPicPr>
          <p:nvPr/>
        </p:nvPicPr>
        <p:blipFill rotWithShape="1">
          <a:blip r:embed="rId4">
            <a:extLst>
              <a:ext uri="{28A0092B-C50C-407E-A947-70E740481C1C}">
                <a14:useLocalDpi xmlns:a14="http://schemas.microsoft.com/office/drawing/2010/main" val="0"/>
              </a:ext>
            </a:extLst>
          </a:blip>
          <a:srcRect l="21385" t="21549" r="19913" b="18730"/>
          <a:stretch/>
        </p:blipFill>
        <p:spPr>
          <a:xfrm>
            <a:off x="527484" y="3107598"/>
            <a:ext cx="2848510" cy="1630120"/>
          </a:xfrm>
          <a:prstGeom prst="rect">
            <a:avLst/>
          </a:prstGeom>
        </p:spPr>
      </p:pic>
      <p:pic>
        <p:nvPicPr>
          <p:cNvPr id="8" name="Picture 7">
            <a:extLst>
              <a:ext uri="{FF2B5EF4-FFF2-40B4-BE49-F238E27FC236}">
                <a16:creationId xmlns:a16="http://schemas.microsoft.com/office/drawing/2014/main" id="{9DF69291-D1AE-CF4A-8E7F-17F836F860D0}"/>
              </a:ext>
            </a:extLst>
          </p:cNvPr>
          <p:cNvPicPr>
            <a:picLocks noChangeAspect="1"/>
          </p:cNvPicPr>
          <p:nvPr/>
        </p:nvPicPr>
        <p:blipFill rotWithShape="1">
          <a:blip r:embed="rId5">
            <a:extLst>
              <a:ext uri="{28A0092B-C50C-407E-A947-70E740481C1C}">
                <a14:useLocalDpi xmlns:a14="http://schemas.microsoft.com/office/drawing/2010/main" val="0"/>
              </a:ext>
            </a:extLst>
          </a:blip>
          <a:srcRect l="21039" t="20010" r="19481" b="21808"/>
          <a:stretch/>
        </p:blipFill>
        <p:spPr>
          <a:xfrm>
            <a:off x="527484" y="4867835"/>
            <a:ext cx="2848510" cy="1567302"/>
          </a:xfrm>
          <a:prstGeom prst="rect">
            <a:avLst/>
          </a:prstGeom>
        </p:spPr>
      </p:pic>
      <p:pic>
        <p:nvPicPr>
          <p:cNvPr id="9" name="Picture 8">
            <a:extLst>
              <a:ext uri="{FF2B5EF4-FFF2-40B4-BE49-F238E27FC236}">
                <a16:creationId xmlns:a16="http://schemas.microsoft.com/office/drawing/2014/main" id="{07C0A18B-A0AE-FE40-981E-01F4C10C0EE5}"/>
              </a:ext>
            </a:extLst>
          </p:cNvPr>
          <p:cNvPicPr>
            <a:picLocks noChangeAspect="1"/>
          </p:cNvPicPr>
          <p:nvPr/>
        </p:nvPicPr>
        <p:blipFill rotWithShape="1">
          <a:blip r:embed="rId6">
            <a:extLst>
              <a:ext uri="{28A0092B-C50C-407E-A947-70E740481C1C}">
                <a14:useLocalDpi xmlns:a14="http://schemas.microsoft.com/office/drawing/2010/main" val="0"/>
              </a:ext>
            </a:extLst>
          </a:blip>
          <a:srcRect l="21472" t="19855" r="19221" b="21501"/>
          <a:stretch/>
        </p:blipFill>
        <p:spPr>
          <a:xfrm>
            <a:off x="3541454" y="1309648"/>
            <a:ext cx="3119869" cy="1735283"/>
          </a:xfrm>
          <a:prstGeom prst="rect">
            <a:avLst/>
          </a:prstGeom>
        </p:spPr>
      </p:pic>
      <p:pic>
        <p:nvPicPr>
          <p:cNvPr id="10" name="Picture 9">
            <a:extLst>
              <a:ext uri="{FF2B5EF4-FFF2-40B4-BE49-F238E27FC236}">
                <a16:creationId xmlns:a16="http://schemas.microsoft.com/office/drawing/2014/main" id="{92C30BAB-212D-1D4A-B5E3-B070A212B9C6}"/>
              </a:ext>
            </a:extLst>
          </p:cNvPr>
          <p:cNvPicPr>
            <a:picLocks noChangeAspect="1"/>
          </p:cNvPicPr>
          <p:nvPr/>
        </p:nvPicPr>
        <p:blipFill rotWithShape="1">
          <a:blip r:embed="rId7">
            <a:extLst>
              <a:ext uri="{28A0092B-C50C-407E-A947-70E740481C1C}">
                <a14:useLocalDpi xmlns:a14="http://schemas.microsoft.com/office/drawing/2010/main" val="0"/>
              </a:ext>
            </a:extLst>
          </a:blip>
          <a:srcRect l="21212" t="25396" r="19308" b="15190"/>
          <a:stretch/>
        </p:blipFill>
        <p:spPr>
          <a:xfrm>
            <a:off x="3541455" y="3106049"/>
            <a:ext cx="3119869" cy="1658586"/>
          </a:xfrm>
          <a:prstGeom prst="rect">
            <a:avLst/>
          </a:prstGeom>
        </p:spPr>
      </p:pic>
      <p:pic>
        <p:nvPicPr>
          <p:cNvPr id="11" name="Picture 10">
            <a:extLst>
              <a:ext uri="{FF2B5EF4-FFF2-40B4-BE49-F238E27FC236}">
                <a16:creationId xmlns:a16="http://schemas.microsoft.com/office/drawing/2014/main" id="{07C16E98-635B-0340-844E-0C8B7023F060}"/>
              </a:ext>
            </a:extLst>
          </p:cNvPr>
          <p:cNvPicPr>
            <a:picLocks noChangeAspect="1"/>
          </p:cNvPicPr>
          <p:nvPr/>
        </p:nvPicPr>
        <p:blipFill rotWithShape="1">
          <a:blip r:embed="rId8">
            <a:extLst>
              <a:ext uri="{28A0092B-C50C-407E-A947-70E740481C1C}">
                <a14:useLocalDpi xmlns:a14="http://schemas.microsoft.com/office/drawing/2010/main" val="0"/>
              </a:ext>
            </a:extLst>
          </a:blip>
          <a:srcRect l="21472" t="28937" r="19221" b="11496"/>
          <a:stretch/>
        </p:blipFill>
        <p:spPr>
          <a:xfrm>
            <a:off x="3616105" y="4850084"/>
            <a:ext cx="3045219" cy="1588776"/>
          </a:xfrm>
          <a:prstGeom prst="rect">
            <a:avLst/>
          </a:prstGeom>
        </p:spPr>
      </p:pic>
      <p:sp>
        <p:nvSpPr>
          <p:cNvPr id="14" name="TextBox 13">
            <a:extLst>
              <a:ext uri="{FF2B5EF4-FFF2-40B4-BE49-F238E27FC236}">
                <a16:creationId xmlns:a16="http://schemas.microsoft.com/office/drawing/2014/main" id="{675F88F2-8701-5C49-9C85-6220C559F283}"/>
              </a:ext>
            </a:extLst>
          </p:cNvPr>
          <p:cNvSpPr txBox="1"/>
          <p:nvPr/>
        </p:nvSpPr>
        <p:spPr>
          <a:xfrm>
            <a:off x="6901435" y="1290167"/>
            <a:ext cx="2624028" cy="3754444"/>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spcAft>
                <a:spcPts val="600"/>
              </a:spcAft>
            </a:pPr>
            <a:r>
              <a:rPr lang="en-US" sz="1400" dirty="0">
                <a:solidFill>
                  <a:srgbClr val="002060"/>
                </a:solidFill>
              </a:rPr>
              <a:t>The company profile of the BDS provider should include, but not necessarily be limited to:</a:t>
            </a:r>
          </a:p>
          <a:p>
            <a:pPr marL="171450" indent="-171450" algn="just">
              <a:spcAft>
                <a:spcPts val="600"/>
              </a:spcAft>
              <a:buFont typeface="Arial" panose="020B0604020202020204" pitchFamily="34" charset="0"/>
              <a:buChar char="•"/>
            </a:pPr>
            <a:r>
              <a:rPr lang="en-US" sz="1400" dirty="0">
                <a:solidFill>
                  <a:srgbClr val="002060"/>
                </a:solidFill>
              </a:rPr>
              <a:t>Description of the business, including its history, mission and growth trajectory.</a:t>
            </a:r>
          </a:p>
          <a:p>
            <a:pPr marL="171450" indent="-171450" algn="just">
              <a:spcAft>
                <a:spcPts val="600"/>
              </a:spcAft>
              <a:buFont typeface="Arial" panose="020B0604020202020204" pitchFamily="34" charset="0"/>
              <a:buChar char="•"/>
            </a:pPr>
            <a:r>
              <a:rPr lang="en-US" sz="1400" dirty="0">
                <a:solidFill>
                  <a:srgbClr val="002060"/>
                </a:solidFill>
              </a:rPr>
              <a:t>Description of its products and/or services.</a:t>
            </a:r>
          </a:p>
          <a:p>
            <a:pPr marL="171450" indent="-171450" algn="just">
              <a:spcAft>
                <a:spcPts val="600"/>
              </a:spcAft>
              <a:buFont typeface="Arial" panose="020B0604020202020204" pitchFamily="34" charset="0"/>
              <a:buChar char="•"/>
            </a:pPr>
            <a:r>
              <a:rPr lang="en-US" sz="1400" dirty="0">
                <a:solidFill>
                  <a:srgbClr val="002060"/>
                </a:solidFill>
              </a:rPr>
              <a:t>Demonstrated experience in prior assignments related to the proposed activities. </a:t>
            </a:r>
          </a:p>
          <a:p>
            <a:pPr algn="just">
              <a:spcAft>
                <a:spcPts val="600"/>
              </a:spcAft>
            </a:pPr>
            <a:r>
              <a:rPr lang="en-US" sz="1400" dirty="0">
                <a:solidFill>
                  <a:srgbClr val="002060"/>
                </a:solidFill>
              </a:rPr>
              <a:t>What we need to see is information that explains why you think this is a good choice of BDS provider for your needs.</a:t>
            </a:r>
          </a:p>
        </p:txBody>
      </p:sp>
      <p:sp>
        <p:nvSpPr>
          <p:cNvPr id="15" name="TextBox 14">
            <a:extLst>
              <a:ext uri="{FF2B5EF4-FFF2-40B4-BE49-F238E27FC236}">
                <a16:creationId xmlns:a16="http://schemas.microsoft.com/office/drawing/2014/main" id="{AB68B63F-DC57-5646-ACFE-5A0DE29EFB47}"/>
              </a:ext>
            </a:extLst>
          </p:cNvPr>
          <p:cNvSpPr txBox="1"/>
          <p:nvPr/>
        </p:nvSpPr>
        <p:spPr>
          <a:xfrm>
            <a:off x="421143" y="428721"/>
            <a:ext cx="6056145" cy="800219"/>
          </a:xfrm>
          <a:prstGeom prst="rect">
            <a:avLst/>
          </a:prstGeom>
          <a:noFill/>
        </p:spPr>
        <p:txBody>
          <a:bodyPr wrap="none" rtlCol="0">
            <a:spAutoFit/>
          </a:bodyPr>
          <a:lstStyle/>
          <a:p>
            <a:r>
              <a:rPr lang="en-GB" sz="2800" dirty="0">
                <a:solidFill>
                  <a:srgbClr val="002060"/>
                </a:solidFill>
              </a:rPr>
              <a:t>Sample company profile of BDS provider</a:t>
            </a:r>
          </a:p>
          <a:p>
            <a:endParaRPr lang="en-US" dirty="0"/>
          </a:p>
        </p:txBody>
      </p:sp>
    </p:spTree>
    <p:extLst>
      <p:ext uri="{BB962C8B-B14F-4D97-AF65-F5344CB8AC3E}">
        <p14:creationId xmlns:p14="http://schemas.microsoft.com/office/powerpoint/2010/main" val="2403866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B8A32D-60E8-ED4D-BFE5-3FFC8DD79D6E}"/>
              </a:ext>
            </a:extLst>
          </p:cNvPr>
          <p:cNvSpPr txBox="1"/>
          <p:nvPr/>
        </p:nvSpPr>
        <p:spPr>
          <a:xfrm>
            <a:off x="421143" y="428721"/>
            <a:ext cx="5529784" cy="800219"/>
          </a:xfrm>
          <a:prstGeom prst="rect">
            <a:avLst/>
          </a:prstGeom>
          <a:noFill/>
        </p:spPr>
        <p:txBody>
          <a:bodyPr wrap="none" rtlCol="0">
            <a:spAutoFit/>
          </a:bodyPr>
          <a:lstStyle/>
          <a:p>
            <a:r>
              <a:rPr lang="en-GB" sz="2800" dirty="0">
                <a:solidFill>
                  <a:srgbClr val="002060"/>
                </a:solidFill>
              </a:rPr>
              <a:t>Sample CV of freelance BDS provider</a:t>
            </a:r>
          </a:p>
          <a:p>
            <a:endParaRPr lang="en-US" dirty="0"/>
          </a:p>
        </p:txBody>
      </p:sp>
      <p:pic>
        <p:nvPicPr>
          <p:cNvPr id="5" name="Picture 4">
            <a:extLst>
              <a:ext uri="{FF2B5EF4-FFF2-40B4-BE49-F238E27FC236}">
                <a16:creationId xmlns:a16="http://schemas.microsoft.com/office/drawing/2014/main" id="{EC39147F-EB58-3145-B8F6-A84DC67627F9}"/>
              </a:ext>
            </a:extLst>
          </p:cNvPr>
          <p:cNvPicPr>
            <a:picLocks noChangeAspect="1"/>
          </p:cNvPicPr>
          <p:nvPr/>
        </p:nvPicPr>
        <p:blipFill rotWithShape="1">
          <a:blip r:embed="rId2">
            <a:extLst>
              <a:ext uri="{28A0092B-C50C-407E-A947-70E740481C1C}">
                <a14:useLocalDpi xmlns:a14="http://schemas.microsoft.com/office/drawing/2010/main" val="0"/>
              </a:ext>
            </a:extLst>
          </a:blip>
          <a:srcRect l="37315" t="20471" r="34546" b="8263"/>
          <a:stretch/>
        </p:blipFill>
        <p:spPr>
          <a:xfrm>
            <a:off x="357050" y="1489754"/>
            <a:ext cx="3392263" cy="4832670"/>
          </a:xfrm>
          <a:prstGeom prst="rect">
            <a:avLst/>
          </a:prstGeom>
        </p:spPr>
      </p:pic>
      <p:pic>
        <p:nvPicPr>
          <p:cNvPr id="6" name="Picture 5">
            <a:extLst>
              <a:ext uri="{FF2B5EF4-FFF2-40B4-BE49-F238E27FC236}">
                <a16:creationId xmlns:a16="http://schemas.microsoft.com/office/drawing/2014/main" id="{ABFB1B24-304E-D84B-AD5D-7C216FAF4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220" y="1489755"/>
            <a:ext cx="3245624" cy="4832670"/>
          </a:xfrm>
          <a:prstGeom prst="rect">
            <a:avLst/>
          </a:prstGeom>
        </p:spPr>
      </p:pic>
      <p:pic>
        <p:nvPicPr>
          <p:cNvPr id="7" name="Picture 6">
            <a:extLst>
              <a:ext uri="{FF2B5EF4-FFF2-40B4-BE49-F238E27FC236}">
                <a16:creationId xmlns:a16="http://schemas.microsoft.com/office/drawing/2014/main" id="{615A43D4-6474-2844-A4E1-EEAD6A84899E}"/>
              </a:ext>
            </a:extLst>
          </p:cNvPr>
          <p:cNvPicPr>
            <a:picLocks noChangeAspect="1"/>
          </p:cNvPicPr>
          <p:nvPr/>
        </p:nvPicPr>
        <p:blipFill>
          <a:blip r:embed="rId4"/>
          <a:stretch>
            <a:fillRect/>
          </a:stretch>
        </p:blipFill>
        <p:spPr>
          <a:xfrm>
            <a:off x="8179904" y="5533511"/>
            <a:ext cx="1581616" cy="1159119"/>
          </a:xfrm>
          <a:prstGeom prst="rect">
            <a:avLst/>
          </a:prstGeom>
        </p:spPr>
      </p:pic>
      <p:sp>
        <p:nvSpPr>
          <p:cNvPr id="8" name="TextBox 7">
            <a:extLst>
              <a:ext uri="{FF2B5EF4-FFF2-40B4-BE49-F238E27FC236}">
                <a16:creationId xmlns:a16="http://schemas.microsoft.com/office/drawing/2014/main" id="{8EE58AAF-83B8-E74A-86F1-8C4608684CF6}"/>
              </a:ext>
            </a:extLst>
          </p:cNvPr>
          <p:cNvSpPr txBox="1"/>
          <p:nvPr/>
        </p:nvSpPr>
        <p:spPr>
          <a:xfrm>
            <a:off x="7423512" y="1799298"/>
            <a:ext cx="2125438" cy="297004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600"/>
              </a:spcAft>
            </a:pPr>
            <a:r>
              <a:rPr lang="en-US" sz="1400" dirty="0">
                <a:solidFill>
                  <a:srgbClr val="002060"/>
                </a:solidFill>
              </a:rPr>
              <a:t>The CV should provide details of the freelance provider’s educational and/or professional background, and prior consulting work experience that is relevant to the assignment.</a:t>
            </a:r>
          </a:p>
          <a:p>
            <a:pPr>
              <a:spcAft>
                <a:spcPts val="600"/>
              </a:spcAft>
            </a:pPr>
            <a:r>
              <a:rPr lang="en-US" sz="1400" dirty="0">
                <a:solidFill>
                  <a:srgbClr val="002060"/>
                </a:solidFill>
              </a:rPr>
              <a:t>What we need to see is information that explains why you think this is a good choice of BDS provider for your needs.</a:t>
            </a:r>
          </a:p>
        </p:txBody>
      </p:sp>
    </p:spTree>
    <p:extLst>
      <p:ext uri="{BB962C8B-B14F-4D97-AF65-F5344CB8AC3E}">
        <p14:creationId xmlns:p14="http://schemas.microsoft.com/office/powerpoint/2010/main" val="2695399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EA7DB-18C2-404B-92BC-B0332FC6BE47}"/>
              </a:ext>
            </a:extLst>
          </p:cNvPr>
          <p:cNvPicPr>
            <a:picLocks noChangeAspect="1"/>
          </p:cNvPicPr>
          <p:nvPr/>
        </p:nvPicPr>
        <p:blipFill>
          <a:blip r:embed="rId2"/>
          <a:stretch>
            <a:fillRect/>
          </a:stretch>
        </p:blipFill>
        <p:spPr>
          <a:xfrm>
            <a:off x="8179904" y="5533511"/>
            <a:ext cx="1581616" cy="1159119"/>
          </a:xfrm>
          <a:prstGeom prst="rect">
            <a:avLst/>
          </a:prstGeom>
        </p:spPr>
      </p:pic>
      <p:pic>
        <p:nvPicPr>
          <p:cNvPr id="5" name="Content Placeholder 3">
            <a:extLst>
              <a:ext uri="{FF2B5EF4-FFF2-40B4-BE49-F238E27FC236}">
                <a16:creationId xmlns:a16="http://schemas.microsoft.com/office/drawing/2014/main" id="{7CCB890E-0656-3B47-BD78-82DF78AD7124}"/>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t="4558" r="-233" b="9030"/>
          <a:stretch/>
        </p:blipFill>
        <p:spPr bwMode="auto">
          <a:xfrm>
            <a:off x="482886" y="1675317"/>
            <a:ext cx="7428216" cy="4218237"/>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8E1D1058-772A-3140-8E62-29B642987A5B}"/>
              </a:ext>
            </a:extLst>
          </p:cNvPr>
          <p:cNvSpPr txBox="1"/>
          <p:nvPr/>
        </p:nvSpPr>
        <p:spPr>
          <a:xfrm>
            <a:off x="421143" y="428721"/>
            <a:ext cx="5688737" cy="800219"/>
          </a:xfrm>
          <a:prstGeom prst="rect">
            <a:avLst/>
          </a:prstGeom>
          <a:noFill/>
        </p:spPr>
        <p:txBody>
          <a:bodyPr wrap="none" rtlCol="0">
            <a:spAutoFit/>
          </a:bodyPr>
          <a:lstStyle/>
          <a:p>
            <a:r>
              <a:rPr lang="en-GB" sz="2800" dirty="0">
                <a:solidFill>
                  <a:srgbClr val="002060"/>
                </a:solidFill>
              </a:rPr>
              <a:t>BAF II’s on-line application process (1)</a:t>
            </a:r>
          </a:p>
          <a:p>
            <a:endParaRPr lang="en-US" dirty="0"/>
          </a:p>
        </p:txBody>
      </p:sp>
      <p:sp>
        <p:nvSpPr>
          <p:cNvPr id="7" name="Rectangle 6">
            <a:extLst>
              <a:ext uri="{FF2B5EF4-FFF2-40B4-BE49-F238E27FC236}">
                <a16:creationId xmlns:a16="http://schemas.microsoft.com/office/drawing/2014/main" id="{9C486ED8-0267-5047-B44E-43C83C8EA8AA}"/>
              </a:ext>
            </a:extLst>
          </p:cNvPr>
          <p:cNvSpPr/>
          <p:nvPr/>
        </p:nvSpPr>
        <p:spPr>
          <a:xfrm>
            <a:off x="4953000" y="1072647"/>
            <a:ext cx="4953000" cy="312586"/>
          </a:xfrm>
          <a:prstGeom prst="rect">
            <a:avLst/>
          </a:prstGeom>
        </p:spPr>
        <p:txBody>
          <a:bodyPr>
            <a:spAutoFit/>
          </a:bodyPr>
          <a:lstStyle/>
          <a:p>
            <a:pPr marL="171450" marR="0" indent="-57150" algn="just">
              <a:lnSpc>
                <a:spcPct val="107000"/>
              </a:lnSpc>
              <a:spcBef>
                <a:spcPts val="0"/>
              </a:spcBef>
              <a:spcAft>
                <a:spcPts val="0"/>
              </a:spcAft>
            </a:pPr>
            <a:r>
              <a:rPr lang="en-US" sz="1400" dirty="0">
                <a:solidFill>
                  <a:schemeClr val="accent1">
                    <a:lumMod val="50000"/>
                  </a:schemeClr>
                </a:solidFill>
                <a:ea typeface="Calibri" panose="020F0502020204030204" pitchFamily="34" charset="0"/>
                <a:cs typeface="Angsana New" panose="02020603050405020304" pitchFamily="18" charset="-34"/>
              </a:rPr>
              <a:t>Step 1: Click on Register (both Lao and English available)</a:t>
            </a:r>
          </a:p>
        </p:txBody>
      </p:sp>
      <p:cxnSp>
        <p:nvCxnSpPr>
          <p:cNvPr id="9" name="Straight Arrow Connector 8">
            <a:extLst>
              <a:ext uri="{FF2B5EF4-FFF2-40B4-BE49-F238E27FC236}">
                <a16:creationId xmlns:a16="http://schemas.microsoft.com/office/drawing/2014/main" id="{8314AEC2-85AC-EE4D-B90F-A4B10554D5C7}"/>
              </a:ext>
            </a:extLst>
          </p:cNvPr>
          <p:cNvCxnSpPr>
            <a:stCxn id="7" idx="2"/>
          </p:cNvCxnSpPr>
          <p:nvPr/>
        </p:nvCxnSpPr>
        <p:spPr>
          <a:xfrm flipH="1">
            <a:off x="6760396" y="1385233"/>
            <a:ext cx="669104" cy="71069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2841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TotalTime>
  <Words>1308</Words>
  <Application>Microsoft Office PowerPoint</Application>
  <PresentationFormat>A4 Paper (210x297 mm)</PresentationFormat>
  <Paragraphs>86</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BAF II Guidelines: Grant Application Procedure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do not hesitate to contact the BAF II team for further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BAF II Guidelines: Grant Application Procedures</dc:title>
  <dc:creator>Nick Freeman</dc:creator>
  <cp:lastModifiedBy>Nick Freeman</cp:lastModifiedBy>
  <cp:revision>15</cp:revision>
  <dcterms:created xsi:type="dcterms:W3CDTF">2021-07-21T23:59:22Z</dcterms:created>
  <dcterms:modified xsi:type="dcterms:W3CDTF">2021-08-05T06:52:43Z</dcterms:modified>
</cp:coreProperties>
</file>